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58" r:id="rId13"/>
    <p:sldId id="268" r:id="rId14"/>
    <p:sldId id="269" r:id="rId15"/>
    <p:sldId id="284" r:id="rId16"/>
    <p:sldId id="270" r:id="rId17"/>
    <p:sldId id="271" r:id="rId18"/>
    <p:sldId id="272" r:id="rId19"/>
    <p:sldId id="273" r:id="rId20"/>
    <p:sldId id="274" r:id="rId21"/>
    <p:sldId id="275" r:id="rId22"/>
    <p:sldId id="28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4CC"/>
    <a:srgbClr val="0039AC"/>
    <a:srgbClr val="0066FF"/>
    <a:srgbClr val="3333FF"/>
    <a:srgbClr val="3366FF"/>
    <a:srgbClr val="3B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10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084-EC35-4E08-9AF4-3D92E592543C}" type="datetimeFigureOut">
              <a:rPr lang="ko-KR" altLang="en-US" smtClean="0"/>
              <a:t>2024-07-01(Mon)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33ED1-6DAE-4140-8E7D-0FA410EE4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5420923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084-EC35-4E08-9AF4-3D92E592543C}" type="datetimeFigureOut">
              <a:rPr lang="ko-KR" altLang="en-US" smtClean="0"/>
              <a:t>2024-07-01(Mon)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33ED1-6DAE-4140-8E7D-0FA410EE4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6182952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084-EC35-4E08-9AF4-3D92E592543C}" type="datetimeFigureOut">
              <a:rPr lang="ko-KR" altLang="en-US" smtClean="0"/>
              <a:t>2024-07-01(Mon)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33ED1-6DAE-4140-8E7D-0FA410EE4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1375607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084-EC35-4E08-9AF4-3D92E592543C}" type="datetimeFigureOut">
              <a:rPr lang="ko-KR" altLang="en-US" smtClean="0"/>
              <a:t>2024-07-01(Mon)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33ED1-6DAE-4140-8E7D-0FA410EE4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468225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084-EC35-4E08-9AF4-3D92E592543C}" type="datetimeFigureOut">
              <a:rPr lang="ko-KR" altLang="en-US" smtClean="0"/>
              <a:t>2024-07-01(Mon)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33ED1-6DAE-4140-8E7D-0FA410EE4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5281826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084-EC35-4E08-9AF4-3D92E592543C}" type="datetimeFigureOut">
              <a:rPr lang="ko-KR" altLang="en-US" smtClean="0"/>
              <a:t>2024-07-01(Mon)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33ED1-6DAE-4140-8E7D-0FA410EE4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433417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084-EC35-4E08-9AF4-3D92E592543C}" type="datetimeFigureOut">
              <a:rPr lang="ko-KR" altLang="en-US" smtClean="0"/>
              <a:t>2024-07-01(Mon)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33ED1-6DAE-4140-8E7D-0FA410EE4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36715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084-EC35-4E08-9AF4-3D92E592543C}" type="datetimeFigureOut">
              <a:rPr lang="ko-KR" altLang="en-US" smtClean="0"/>
              <a:t>2024-07-01(Mon)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33ED1-6DAE-4140-8E7D-0FA410EE4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56133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084-EC35-4E08-9AF4-3D92E592543C}" type="datetimeFigureOut">
              <a:rPr lang="ko-KR" altLang="en-US" smtClean="0"/>
              <a:t>2024-07-01(Mon)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33ED1-6DAE-4140-8E7D-0FA410EE4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9883347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084-EC35-4E08-9AF4-3D92E592543C}" type="datetimeFigureOut">
              <a:rPr lang="ko-KR" altLang="en-US" smtClean="0"/>
              <a:t>2024-07-01(Mon)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33ED1-6DAE-4140-8E7D-0FA410EE4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8277951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084-EC35-4E08-9AF4-3D92E592543C}" type="datetimeFigureOut">
              <a:rPr lang="ko-KR" altLang="en-US" smtClean="0"/>
              <a:t>2024-07-01(Mon)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33ED1-6DAE-4140-8E7D-0FA410EE4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1528505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D7084-EC35-4E08-9AF4-3D92E592543C}" type="datetimeFigureOut">
              <a:rPr lang="ko-KR" altLang="en-US" smtClean="0"/>
              <a:t>2024-07-01(Mon)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33ED1-6DAE-4140-8E7D-0FA410EE4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2877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/>
  </p:transition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타원 5"/>
          <p:cNvSpPr/>
          <p:nvPr/>
        </p:nvSpPr>
        <p:spPr>
          <a:xfrm>
            <a:off x="6524906" y="180373"/>
            <a:ext cx="4278929" cy="4172966"/>
          </a:xfrm>
          <a:prstGeom prst="ellipse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2146386"/>
            <a:ext cx="8739398" cy="2702740"/>
          </a:xfrm>
          <a:prstGeom prst="rect">
            <a:avLst/>
          </a:prstGeom>
          <a:solidFill>
            <a:srgbClr val="003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17165" y="2882203"/>
            <a:ext cx="719382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2024</a:t>
            </a:r>
            <a:r>
              <a:rPr lang="ko-KR" altLang="en-US" sz="2000" dirty="0"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년 고등학교 교육과정 설명회</a:t>
            </a:r>
            <a:endParaRPr lang="en-US" altLang="ko-KR" sz="2000" dirty="0">
              <a:solidFill>
                <a:schemeClr val="bg1">
                  <a:lumMod val="8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54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한국말산업고등학교</a:t>
            </a:r>
            <a:endParaRPr lang="en-US" altLang="ko-KR" sz="54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2000" dirty="0">
                <a:solidFill>
                  <a:schemeClr val="bg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Korea Horse Industry High School</a:t>
            </a:r>
            <a:endParaRPr lang="ko-KR" altLang="en-US" sz="2000" dirty="0">
              <a:solidFill>
                <a:schemeClr val="bg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25" name="자유형 24"/>
          <p:cNvSpPr/>
          <p:nvPr/>
        </p:nvSpPr>
        <p:spPr>
          <a:xfrm>
            <a:off x="6510965" y="2143625"/>
            <a:ext cx="2228433" cy="2206953"/>
          </a:xfrm>
          <a:custGeom>
            <a:avLst/>
            <a:gdLst>
              <a:gd name="connsiteX0" fmla="*/ 6238 w 2214492"/>
              <a:gd name="connsiteY0" fmla="*/ 0 h 2206953"/>
              <a:gd name="connsiteX1" fmla="*/ 2214492 w 2214492"/>
              <a:gd name="connsiteY1" fmla="*/ 0 h 2206953"/>
              <a:gd name="connsiteX2" fmla="*/ 2214492 w 2214492"/>
              <a:gd name="connsiteY2" fmla="*/ 2203259 h 2206953"/>
              <a:gd name="connsiteX3" fmla="*/ 2139465 w 2214492"/>
              <a:gd name="connsiteY3" fmla="*/ 2206953 h 2206953"/>
              <a:gd name="connsiteX4" fmla="*/ 0 w 2214492"/>
              <a:gd name="connsiteY4" fmla="*/ 120470 h 220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4492" h="2206953">
                <a:moveTo>
                  <a:pt x="6238" y="0"/>
                </a:moveTo>
                <a:lnTo>
                  <a:pt x="2214492" y="0"/>
                </a:lnTo>
                <a:lnTo>
                  <a:pt x="2214492" y="2203259"/>
                </a:lnTo>
                <a:lnTo>
                  <a:pt x="2139465" y="2206953"/>
                </a:lnTo>
                <a:cubicBezTo>
                  <a:pt x="957871" y="2206953"/>
                  <a:pt x="0" y="1272803"/>
                  <a:pt x="0" y="120470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7" name="직선 연결선 26"/>
          <p:cNvCxnSpPr/>
          <p:nvPr/>
        </p:nvCxnSpPr>
        <p:spPr>
          <a:xfrm flipH="1">
            <a:off x="8720348" y="4363278"/>
            <a:ext cx="1" cy="1361661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순서도: 연결자 27"/>
          <p:cNvSpPr/>
          <p:nvPr/>
        </p:nvSpPr>
        <p:spPr>
          <a:xfrm>
            <a:off x="8671532" y="5703507"/>
            <a:ext cx="97631" cy="104775"/>
          </a:xfrm>
          <a:prstGeom prst="flowChartConnector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9773151" y="407786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406826208" descr="EMB00003d8c25fd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56922" y="5293429"/>
            <a:ext cx="1328024" cy="132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직사각형 29"/>
          <p:cNvSpPr/>
          <p:nvPr/>
        </p:nvSpPr>
        <p:spPr>
          <a:xfrm>
            <a:off x="3526580" y="425177"/>
            <a:ext cx="1013792" cy="1013792"/>
          </a:xfrm>
          <a:prstGeom prst="rect">
            <a:avLst/>
          </a:prstGeom>
          <a:solidFill>
            <a:srgbClr val="003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39AC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823791" y="1178772"/>
            <a:ext cx="706646" cy="70664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39AC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2722766" y="1178772"/>
            <a:ext cx="520395" cy="520395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39AC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6387253" y="5146964"/>
            <a:ext cx="709285" cy="709285"/>
          </a:xfrm>
          <a:prstGeom prst="rect">
            <a:avLst/>
          </a:prstGeom>
          <a:solidFill>
            <a:srgbClr val="003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39AC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255010" y="5755894"/>
            <a:ext cx="396260" cy="396260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39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638686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397000" y="0"/>
            <a:ext cx="1828800" cy="5346700"/>
          </a:xfrm>
          <a:prstGeom prst="rect">
            <a:avLst/>
          </a:prstGeom>
          <a:solidFill>
            <a:srgbClr val="003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en-US" altLang="ko-KR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목차</a:t>
            </a:r>
            <a:endParaRPr lang="en-US" altLang="ko-KR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dirty="0"/>
              <a:t>Contents</a:t>
            </a:r>
            <a:endParaRPr lang="ko-KR" altLang="en-US" dirty="0"/>
          </a:p>
        </p:txBody>
      </p:sp>
      <p:pic>
        <p:nvPicPr>
          <p:cNvPr id="2050" name="Picture 2" descr="국내 말산업 3조원 시장…경마가 비중 81% 차지 '젖줄' 역할｜동아일보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622301"/>
            <a:ext cx="4813300" cy="16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그룹 6"/>
          <p:cNvGrpSpPr/>
          <p:nvPr/>
        </p:nvGrpSpPr>
        <p:grpSpPr>
          <a:xfrm>
            <a:off x="4038600" y="2515760"/>
            <a:ext cx="6616700" cy="671940"/>
            <a:chOff x="4038600" y="2515760"/>
            <a:chExt cx="6616700" cy="671940"/>
          </a:xfrm>
        </p:grpSpPr>
        <p:sp>
          <p:nvSpPr>
            <p:cNvPr id="3" name="직사각형 2"/>
            <p:cNvSpPr/>
            <p:nvPr/>
          </p:nvSpPr>
          <p:spPr>
            <a:xfrm>
              <a:off x="4038600" y="2515760"/>
              <a:ext cx="774700" cy="671940"/>
            </a:xfrm>
            <a:prstGeom prst="rect">
              <a:avLst/>
            </a:prstGeom>
            <a:solidFill>
              <a:srgbClr val="0039AC"/>
            </a:solidFill>
            <a:ln w="28575">
              <a:solidFill>
                <a:srgbClr val="0039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01</a:t>
              </a:r>
              <a:endPara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4813300" y="2515760"/>
              <a:ext cx="5842000" cy="671940"/>
            </a:xfrm>
            <a:prstGeom prst="rect">
              <a:avLst/>
            </a:prstGeom>
            <a:noFill/>
            <a:ln w="28575">
              <a:solidFill>
                <a:srgbClr val="0039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말 산업 전망</a:t>
              </a: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4038600" y="3480380"/>
            <a:ext cx="6616700" cy="671940"/>
            <a:chOff x="4038600" y="2515760"/>
            <a:chExt cx="6616700" cy="671940"/>
          </a:xfrm>
        </p:grpSpPr>
        <p:sp>
          <p:nvSpPr>
            <p:cNvPr id="22" name="직사각형 21"/>
            <p:cNvSpPr/>
            <p:nvPr/>
          </p:nvSpPr>
          <p:spPr>
            <a:xfrm>
              <a:off x="4038600" y="2515760"/>
              <a:ext cx="774700" cy="67194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02</a:t>
              </a:r>
              <a:endPara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4813300" y="2515760"/>
              <a:ext cx="5842000" cy="671940"/>
            </a:xfrm>
            <a:prstGeom prst="rect">
              <a:avLst/>
            </a:pr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말 관련 직업</a:t>
              </a: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4038600" y="4445000"/>
            <a:ext cx="6616700" cy="671940"/>
            <a:chOff x="4038600" y="2515760"/>
            <a:chExt cx="6616700" cy="671940"/>
          </a:xfrm>
        </p:grpSpPr>
        <p:sp>
          <p:nvSpPr>
            <p:cNvPr id="26" name="직사각형 25"/>
            <p:cNvSpPr/>
            <p:nvPr/>
          </p:nvSpPr>
          <p:spPr>
            <a:xfrm>
              <a:off x="4038600" y="2515760"/>
              <a:ext cx="774700" cy="671940"/>
            </a:xfrm>
            <a:prstGeom prst="rect">
              <a:avLst/>
            </a:prstGeom>
            <a:solidFill>
              <a:srgbClr val="0039AC"/>
            </a:solidFill>
            <a:ln w="28575">
              <a:solidFill>
                <a:srgbClr val="0039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03</a:t>
              </a:r>
              <a:endPara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813300" y="2515760"/>
              <a:ext cx="5842000" cy="671940"/>
            </a:xfrm>
            <a:prstGeom prst="rect">
              <a:avLst/>
            </a:prstGeom>
            <a:noFill/>
            <a:ln w="28575">
              <a:solidFill>
                <a:srgbClr val="0039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한국말산업고등학교 소개</a:t>
              </a:r>
            </a:p>
          </p:txBody>
        </p:sp>
      </p:grpSp>
      <p:pic>
        <p:nvPicPr>
          <p:cNvPr id="36" name="_x406826208" descr="EMB00003d8c25fd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43910" y="5638800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530527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765629"/>
            <a:ext cx="12192000" cy="885372"/>
          </a:xfrm>
          <a:prstGeom prst="rect">
            <a:avLst/>
          </a:prstGeom>
          <a:solidFill>
            <a:srgbClr val="003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43910" y="5638800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71484" y="2797970"/>
            <a:ext cx="7649029" cy="30931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5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01</a:t>
            </a:r>
          </a:p>
          <a:p>
            <a:pPr algn="ctr"/>
            <a:r>
              <a:rPr lang="ko-KR" altLang="en-US" sz="4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말 산업 전망</a:t>
            </a:r>
            <a:endParaRPr lang="en-US" altLang="ko-KR" sz="48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HORSE INDUSTRY</a:t>
            </a:r>
            <a:endParaRPr lang="ko-KR" altLang="en-US" sz="32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3074" name="Picture 2" descr="HD wallpaper: horse racing, track, jockey, sport, horses, rider, equestrian  | Wallpaper Fla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9129" y="0"/>
            <a:ext cx="4383737" cy="29916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548792243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7796" y="239485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6" y="358906"/>
            <a:ext cx="7170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말 산업 전망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696686" y="1189903"/>
            <a:ext cx="516708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0730" y="1593394"/>
            <a:ext cx="9650539" cy="48611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62242465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7796" y="239485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6" y="358906"/>
            <a:ext cx="7170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말 산업 전망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696686" y="1189903"/>
            <a:ext cx="516708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216" y="1839029"/>
            <a:ext cx="5609651" cy="31799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6266083" y="1839029"/>
            <a:ext cx="5554902" cy="40338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정부가 </a:t>
            </a:r>
            <a:r>
              <a:rPr lang="en-US" altLang="ko-KR" sz="2000" b="1" dirty="0">
                <a:solidFill>
                  <a:srgbClr val="C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2026</a:t>
            </a:r>
            <a:r>
              <a:rPr lang="ko-KR" altLang="en-US" sz="2000" b="1" dirty="0">
                <a:solidFill>
                  <a:srgbClr val="C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년까지 승마산업 규모를 </a:t>
            </a:r>
            <a:r>
              <a:rPr lang="en-US" altLang="ko-KR" sz="2000" b="1" dirty="0">
                <a:solidFill>
                  <a:srgbClr val="C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5000</a:t>
            </a:r>
            <a:r>
              <a:rPr lang="ko-KR" altLang="en-US" sz="2000" b="1" dirty="0" err="1">
                <a:solidFill>
                  <a:srgbClr val="C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억원</a:t>
            </a:r>
            <a:r>
              <a:rPr lang="en-US" altLang="ko-KR" sz="2000" b="1" dirty="0">
                <a:solidFill>
                  <a:srgbClr val="C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2000" b="1" dirty="0">
                <a:solidFill>
                  <a:srgbClr val="C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관련 일자리를 </a:t>
            </a:r>
            <a:r>
              <a:rPr lang="en-US" altLang="ko-KR" sz="2000" b="1" dirty="0">
                <a:solidFill>
                  <a:srgbClr val="C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9000</a:t>
            </a:r>
            <a:r>
              <a:rPr lang="ko-KR" altLang="en-US" sz="2000" b="1" dirty="0">
                <a:solidFill>
                  <a:srgbClr val="C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명</a:t>
            </a:r>
            <a:r>
              <a:rPr lang="en-US" altLang="ko-KR" sz="2000" b="1" dirty="0">
                <a:solidFill>
                  <a:srgbClr val="C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2000" b="1" dirty="0">
                <a:solidFill>
                  <a:srgbClr val="C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정기 승마인구를 </a:t>
            </a:r>
            <a:endParaRPr lang="en-US" altLang="ko-KR" sz="2000" b="1" dirty="0">
              <a:solidFill>
                <a:srgbClr val="C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C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8</a:t>
            </a:r>
            <a:r>
              <a:rPr lang="ko-KR" altLang="en-US" sz="2000" b="1" dirty="0">
                <a:solidFill>
                  <a:srgbClr val="C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만 명</a:t>
            </a:r>
            <a:r>
              <a:rPr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으로 각각 확대한다</a:t>
            </a:r>
            <a:r>
              <a:rPr lang="en-US" altLang="ko-K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 </a:t>
            </a:r>
            <a:r>
              <a:rPr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농림축산식품부는 </a:t>
            </a:r>
            <a:endParaRPr lang="en-US" altLang="ko-KR" sz="2000" dirty="0">
              <a:solidFill>
                <a:schemeClr val="tx1">
                  <a:lumMod val="85000"/>
                  <a:lumOff val="1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지속적이고 체계적인 말 산업 육성을 위해 </a:t>
            </a:r>
            <a:endParaRPr lang="en-US" altLang="ko-KR" sz="2000" dirty="0">
              <a:solidFill>
                <a:schemeClr val="tx1">
                  <a:lumMod val="85000"/>
                  <a:lumOff val="1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‘제</a:t>
            </a:r>
            <a:r>
              <a:rPr lang="en-US" altLang="ko-K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</a:t>
            </a:r>
            <a:r>
              <a:rPr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차</a:t>
            </a:r>
            <a:r>
              <a:rPr lang="en-US" altLang="ko-K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(2022∼2026</a:t>
            </a:r>
            <a:r>
              <a:rPr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년</a:t>
            </a:r>
            <a:r>
              <a:rPr lang="en-US" altLang="ko-K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 </a:t>
            </a:r>
            <a:r>
              <a:rPr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말 산업 육성 종합계획’을 마련했다고 </a:t>
            </a:r>
            <a:r>
              <a:rPr lang="en-US" altLang="ko-K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6</a:t>
            </a:r>
            <a:r>
              <a:rPr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월</a:t>
            </a:r>
            <a:r>
              <a:rPr lang="en-US" altLang="ko-K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30</a:t>
            </a:r>
            <a:r>
              <a:rPr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일 밝혔다</a:t>
            </a:r>
            <a:r>
              <a:rPr lang="en-US" altLang="ko-K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 </a:t>
            </a:r>
            <a:r>
              <a:rPr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종합계획은 말 산업 육성법에 따라 관련 정책 목표</a:t>
            </a:r>
            <a:r>
              <a:rPr lang="en-US" altLang="ko-K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·</a:t>
            </a:r>
            <a:r>
              <a:rPr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기본방향을 설정하기 위해 </a:t>
            </a:r>
            <a:r>
              <a:rPr lang="en-US" altLang="ko-K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5</a:t>
            </a:r>
            <a:r>
              <a:rPr lang="ko-K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년마다 세우는 법정계획이다</a:t>
            </a:r>
            <a:r>
              <a:rPr lang="en-US" altLang="ko-K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</a:t>
            </a:r>
            <a:endParaRPr lang="ko-KR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4116915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7796" y="239485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6" y="358906"/>
            <a:ext cx="7170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말 산업 전망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696686" y="1189903"/>
            <a:ext cx="516708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>
            <a:off x="696686" y="1494973"/>
            <a:ext cx="9318171" cy="1605648"/>
            <a:chOff x="696686" y="1494973"/>
            <a:chExt cx="9318171" cy="1605648"/>
          </a:xfrm>
        </p:grpSpPr>
        <p:sp>
          <p:nvSpPr>
            <p:cNvPr id="4" name="직사각형 3"/>
            <p:cNvSpPr/>
            <p:nvPr/>
          </p:nvSpPr>
          <p:spPr>
            <a:xfrm>
              <a:off x="696687" y="1494973"/>
              <a:ext cx="5820228" cy="525927"/>
            </a:xfrm>
            <a:prstGeom prst="rect">
              <a:avLst/>
            </a:prstGeom>
            <a:solidFill>
              <a:srgbClr val="003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2400" dirty="0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 ‘</a:t>
              </a:r>
              <a:r>
                <a:rPr lang="ko-KR" altLang="en-US" sz="2400" dirty="0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즐거운 말 문화</a:t>
              </a:r>
              <a:r>
                <a:rPr lang="en-US" altLang="ko-KR" sz="2400" dirty="0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’</a:t>
              </a:r>
              <a:r>
                <a:rPr lang="ko-KR" altLang="en-US" sz="2400" dirty="0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 확산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96686" y="2084958"/>
              <a:ext cx="9318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ko-KR" altLang="en-US" sz="2000" dirty="0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단계별 승마대회 운영</a:t>
              </a:r>
              <a:endParaRPr lang="en-US" altLang="ko-KR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ko-KR" altLang="en-US" sz="2000" dirty="0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학생 승마의 생활체육화</a:t>
              </a:r>
              <a:endParaRPr lang="en-US" altLang="ko-KR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ko-KR" altLang="en-US" sz="2000" dirty="0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유소년 승마 지원</a:t>
              </a: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696685" y="3274861"/>
            <a:ext cx="9318171" cy="1605648"/>
            <a:chOff x="696686" y="1494973"/>
            <a:chExt cx="9318171" cy="1605648"/>
          </a:xfrm>
        </p:grpSpPr>
        <p:sp>
          <p:nvSpPr>
            <p:cNvPr id="12" name="직사각형 11"/>
            <p:cNvSpPr/>
            <p:nvPr/>
          </p:nvSpPr>
          <p:spPr>
            <a:xfrm>
              <a:off x="696687" y="1494973"/>
              <a:ext cx="5820228" cy="525927"/>
            </a:xfrm>
            <a:prstGeom prst="rect">
              <a:avLst/>
            </a:prstGeom>
            <a:solidFill>
              <a:srgbClr val="003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00" dirty="0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 말 산업 가치 창출 확대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96686" y="2084958"/>
              <a:ext cx="9318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ko-KR" altLang="en-US" sz="2000" dirty="0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우수 </a:t>
              </a:r>
              <a:r>
                <a:rPr lang="ko-KR" altLang="en-US" sz="2000" dirty="0" err="1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씨수말</a:t>
              </a:r>
              <a:r>
                <a:rPr lang="ko-KR" altLang="en-US" sz="2000" dirty="0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 브랜드화</a:t>
              </a:r>
              <a:endParaRPr lang="en-US" altLang="ko-KR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ko-KR" altLang="en-US" sz="2000" dirty="0" err="1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말산업</a:t>
              </a:r>
              <a:r>
                <a:rPr lang="ko-KR" altLang="en-US" sz="2000" dirty="0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 유통 부문의 활성화</a:t>
              </a:r>
              <a:endParaRPr lang="en-US" altLang="ko-KR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ko-KR" altLang="en-US" sz="2000" dirty="0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말 </a:t>
              </a:r>
              <a:r>
                <a:rPr lang="ko-KR" altLang="en-US" sz="2000" dirty="0" err="1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활용처</a:t>
              </a:r>
              <a:r>
                <a:rPr lang="ko-KR" altLang="en-US" sz="2000" dirty="0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 발굴</a:t>
              </a: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696684" y="5054749"/>
            <a:ext cx="9318171" cy="1913424"/>
            <a:chOff x="696686" y="1494973"/>
            <a:chExt cx="9318171" cy="1913424"/>
          </a:xfrm>
        </p:grpSpPr>
        <p:sp>
          <p:nvSpPr>
            <p:cNvPr id="15" name="직사각형 14"/>
            <p:cNvSpPr/>
            <p:nvPr/>
          </p:nvSpPr>
          <p:spPr>
            <a:xfrm>
              <a:off x="696687" y="1494973"/>
              <a:ext cx="5820228" cy="525927"/>
            </a:xfrm>
            <a:prstGeom prst="rect">
              <a:avLst/>
            </a:prstGeom>
            <a:solidFill>
              <a:srgbClr val="003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2400" dirty="0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 </a:t>
              </a:r>
              <a:r>
                <a:rPr lang="ko-KR" altLang="en-US" sz="2400" dirty="0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말 산업 사회 공헌 강화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96686" y="2084958"/>
              <a:ext cx="931817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ko-KR" altLang="en-US" sz="2000" dirty="0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재활 승마 활성화</a:t>
              </a:r>
              <a:endParaRPr lang="en-US" altLang="ko-KR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ko-KR" altLang="en-US" sz="2000" dirty="0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말 복지 향상을 위한 지침 제공</a:t>
              </a:r>
              <a:endParaRPr lang="en-US" altLang="ko-KR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ko-KR" altLang="en-US" sz="2000" dirty="0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말 산업 전문가 양성 확대</a:t>
              </a:r>
              <a:endParaRPr lang="en-US" altLang="ko-KR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endParaRPr>
            </a:p>
            <a:p>
              <a:endParaRPr lang="ko-KR" altLang="en-US" sz="2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endParaRPr>
            </a:p>
          </p:txBody>
        </p:sp>
      </p:grpSp>
      <p:pic>
        <p:nvPicPr>
          <p:cNvPr id="4102" name="Picture 6" descr="마사회 재활승마, 세계가 인정 &lt; 스포츠 &lt; 기사본문 - 스포츠한국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2260" y="1433178"/>
            <a:ext cx="4286250" cy="3705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909202761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765629"/>
            <a:ext cx="12192000" cy="885372"/>
          </a:xfrm>
          <a:prstGeom prst="rect">
            <a:avLst/>
          </a:prstGeom>
          <a:solidFill>
            <a:srgbClr val="003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43910" y="5638800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71484" y="2797970"/>
            <a:ext cx="7649029" cy="30931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5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02</a:t>
            </a:r>
          </a:p>
          <a:p>
            <a:pPr algn="ctr"/>
            <a:r>
              <a:rPr lang="ko-KR" altLang="en-US" sz="4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말 관련 직업</a:t>
            </a:r>
            <a:endParaRPr lang="en-US" altLang="ko-KR" sz="48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HORSE-RELATED JOBS</a:t>
            </a:r>
            <a:endParaRPr lang="ko-KR" altLang="en-US" sz="28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7172" name="Picture 4" descr="말을 사랑한 대장장이' 말편자 만드는 장제사 장원씨를 만나다 – 포스코뉴스룸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9128" y="0"/>
            <a:ext cx="4401493" cy="30037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644364598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7796" y="239485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6" y="358906"/>
            <a:ext cx="7170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말 조련사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696686" y="1189903"/>
            <a:ext cx="516708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509485" y="1457570"/>
            <a:ext cx="87085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망아지를 경주마나 승용마로 훈련 시키는 직업</a:t>
            </a:r>
            <a:endParaRPr lang="en-US" altLang="ko-KR" sz="2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말에게 맞는 훈련 프로그램을 개발하고 운영</a:t>
            </a:r>
          </a:p>
        </p:txBody>
      </p:sp>
      <p:cxnSp>
        <p:nvCxnSpPr>
          <p:cNvPr id="11" name="꺾인 연결선 10"/>
          <p:cNvCxnSpPr/>
          <p:nvPr/>
        </p:nvCxnSpPr>
        <p:spPr>
          <a:xfrm>
            <a:off x="870857" y="1192004"/>
            <a:ext cx="580571" cy="547475"/>
          </a:xfrm>
          <a:prstGeom prst="bentConnector3">
            <a:avLst>
              <a:gd name="adj1" fmla="val 50000"/>
            </a:avLst>
          </a:prstGeom>
          <a:ln w="381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566057" y="2801261"/>
            <a:ext cx="7663544" cy="3164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오각형 15"/>
          <p:cNvSpPr/>
          <p:nvPr/>
        </p:nvSpPr>
        <p:spPr>
          <a:xfrm>
            <a:off x="597919" y="3342084"/>
            <a:ext cx="2191658" cy="2550715"/>
          </a:xfrm>
          <a:prstGeom prst="homePlate">
            <a:avLst>
              <a:gd name="adj" fmla="val 22024"/>
            </a:avLst>
          </a:prstGeom>
          <a:solidFill>
            <a:srgbClr val="0039AC"/>
          </a:solidFill>
          <a:ln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취업 </a:t>
            </a:r>
            <a:endParaRPr lang="en-US" altLang="ko-KR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&amp;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전망</a:t>
            </a:r>
          </a:p>
        </p:txBody>
      </p:sp>
      <p:pic>
        <p:nvPicPr>
          <p:cNvPr id="8194" name="Picture 2" descr="한국마사회, '제5회 국가 자격증 말조련사 실기 시험' 진행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891239" y="2779081"/>
            <a:ext cx="3136679" cy="32084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7" name="TextBox 16"/>
          <p:cNvSpPr txBox="1"/>
          <p:nvPr/>
        </p:nvSpPr>
        <p:spPr>
          <a:xfrm>
            <a:off x="2881087" y="3189162"/>
            <a:ext cx="584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높은 취업률</a:t>
            </a:r>
            <a:endParaRPr lang="en-US" altLang="ko-KR" sz="24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자격 취득 이후 </a:t>
            </a:r>
            <a:r>
              <a:rPr lang="ko-KR" altLang="en-US" sz="24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경주마ㆍ승용마</a:t>
            </a: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생산</a:t>
            </a:r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   </a:t>
            </a: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육성업체에서 육성 조련사로 활동</a:t>
            </a:r>
            <a:endParaRPr lang="en-US" altLang="ko-KR" sz="24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민간 승마장</a:t>
            </a:r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사료 업체 취업</a:t>
            </a:r>
            <a:endParaRPr lang="en-US" altLang="ko-KR" sz="24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연봉</a:t>
            </a:r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3,000 ~ 6,000</a:t>
            </a: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만 원 이상까지 다양</a:t>
            </a:r>
          </a:p>
        </p:txBody>
      </p:sp>
    </p:spTree>
    <p:extLst>
      <p:ext uri="{BB962C8B-B14F-4D97-AF65-F5344CB8AC3E}">
        <p14:creationId xmlns:p14="http://schemas.microsoft.com/office/powerpoint/2010/main" val="3638361028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2016 전국챔피언쉽장제사대회] 말발굽에 뜨껍게 달궈진 편자를 붙이는 장제사!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847600" y="1775027"/>
            <a:ext cx="3089809" cy="43368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7796" y="239485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6" y="358906"/>
            <a:ext cx="7170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 err="1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장제사</a:t>
            </a:r>
            <a:endParaRPr lang="ko-KR" altLang="en-US" sz="4800" dirty="0">
              <a:solidFill>
                <a:srgbClr val="0039AC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696686" y="1189903"/>
            <a:ext cx="516708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509485" y="1457570"/>
            <a:ext cx="87085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승마장이나 경마 시설에서 말 발굽 깎기</a:t>
            </a:r>
            <a:r>
              <a:rPr lang="en-US" altLang="ko-KR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</a:p>
          <a:p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편자 제작 등</a:t>
            </a:r>
            <a:r>
              <a:rPr lang="en-US" altLang="ko-KR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28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장제</a:t>
            </a:r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업무를 수행하는 직업</a:t>
            </a:r>
          </a:p>
        </p:txBody>
      </p:sp>
      <p:cxnSp>
        <p:nvCxnSpPr>
          <p:cNvPr id="11" name="꺾인 연결선 10"/>
          <p:cNvCxnSpPr/>
          <p:nvPr/>
        </p:nvCxnSpPr>
        <p:spPr>
          <a:xfrm>
            <a:off x="870857" y="1192004"/>
            <a:ext cx="580571" cy="547475"/>
          </a:xfrm>
          <a:prstGeom prst="bentConnector3">
            <a:avLst>
              <a:gd name="adj1" fmla="val 50000"/>
            </a:avLst>
          </a:prstGeom>
          <a:ln w="381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566057" y="2801261"/>
            <a:ext cx="7663544" cy="3164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오각형 15"/>
          <p:cNvSpPr/>
          <p:nvPr/>
        </p:nvSpPr>
        <p:spPr>
          <a:xfrm>
            <a:off x="597919" y="3342084"/>
            <a:ext cx="2191658" cy="2550715"/>
          </a:xfrm>
          <a:prstGeom prst="homePlate">
            <a:avLst>
              <a:gd name="adj" fmla="val 22024"/>
            </a:avLst>
          </a:prstGeom>
          <a:solidFill>
            <a:srgbClr val="0039AC"/>
          </a:solidFill>
          <a:ln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취업 </a:t>
            </a:r>
            <a:endParaRPr lang="en-US" altLang="ko-KR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&amp;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전망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81087" y="3740278"/>
            <a:ext cx="5914571" cy="1681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한국마사회와 같은 공공기관에 소속되어 근무하거나 개인 사업체 운영</a:t>
            </a:r>
            <a:endParaRPr lang="en-US" altLang="ko-KR" sz="24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연봉</a:t>
            </a:r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5,000</a:t>
            </a: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만 원 </a:t>
            </a:r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~ 1</a:t>
            </a: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억 원 이상까지 다양</a:t>
            </a:r>
          </a:p>
        </p:txBody>
      </p:sp>
    </p:spTree>
    <p:extLst>
      <p:ext uri="{BB962C8B-B14F-4D97-AF65-F5344CB8AC3E}">
        <p14:creationId xmlns:p14="http://schemas.microsoft.com/office/powerpoint/2010/main" val="353583525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88367" y="5638799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6" y="358906"/>
            <a:ext cx="7170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 err="1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승마지도사</a:t>
            </a:r>
            <a:endParaRPr lang="ko-KR" altLang="en-US" sz="4800" dirty="0">
              <a:solidFill>
                <a:srgbClr val="0039AC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696686" y="1189903"/>
            <a:ext cx="516708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509485" y="1457570"/>
            <a:ext cx="87085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승마 시설 등에서 교육 대상자에게 </a:t>
            </a:r>
            <a:endParaRPr lang="en-US" altLang="ko-KR" sz="2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승마 지도를 하는 전문 교관</a:t>
            </a:r>
          </a:p>
        </p:txBody>
      </p:sp>
      <p:cxnSp>
        <p:nvCxnSpPr>
          <p:cNvPr id="11" name="꺾인 연결선 10"/>
          <p:cNvCxnSpPr/>
          <p:nvPr/>
        </p:nvCxnSpPr>
        <p:spPr>
          <a:xfrm>
            <a:off x="870857" y="1192004"/>
            <a:ext cx="580571" cy="547475"/>
          </a:xfrm>
          <a:prstGeom prst="bentConnector3">
            <a:avLst>
              <a:gd name="adj1" fmla="val 50000"/>
            </a:avLst>
          </a:prstGeom>
          <a:ln w="381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566057" y="2801261"/>
            <a:ext cx="7663544" cy="3164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오각형 15"/>
          <p:cNvSpPr/>
          <p:nvPr/>
        </p:nvSpPr>
        <p:spPr>
          <a:xfrm>
            <a:off x="597919" y="3342084"/>
            <a:ext cx="2191658" cy="2550715"/>
          </a:xfrm>
          <a:prstGeom prst="homePlate">
            <a:avLst>
              <a:gd name="adj" fmla="val 22024"/>
            </a:avLst>
          </a:prstGeom>
          <a:solidFill>
            <a:srgbClr val="0039AC"/>
          </a:solidFill>
          <a:ln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취업 </a:t>
            </a:r>
            <a:endParaRPr lang="en-US" altLang="ko-KR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&amp;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전망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79055" y="3721427"/>
            <a:ext cx="7775528" cy="1681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민간 승마장 취업</a:t>
            </a:r>
            <a:endParaRPr lang="en-US" altLang="ko-KR" sz="24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승마 저변 확대로 향후 전문 교관 수요 증가가 전망됨</a:t>
            </a:r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연봉</a:t>
            </a:r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3,000</a:t>
            </a: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만 원 </a:t>
            </a:r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~ 6,000</a:t>
            </a: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만 원 이상까지 다양</a:t>
            </a:r>
          </a:p>
        </p:txBody>
      </p:sp>
      <p:pic>
        <p:nvPicPr>
          <p:cNvPr id="10242" name="Picture 2" descr="SPECIAL] 모래 위의 코치, 말과 함께 달리다! 승마지도사 : 교육 : 사회 : 뉴스 : 한겨레모바일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30504" y="559368"/>
            <a:ext cx="4331368" cy="30721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49483756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1793" y="5609771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6" y="358906"/>
            <a:ext cx="7170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 err="1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재활승마지도사</a:t>
            </a:r>
            <a:endParaRPr lang="ko-KR" altLang="en-US" sz="4800" dirty="0">
              <a:solidFill>
                <a:srgbClr val="0039AC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696686" y="1189903"/>
            <a:ext cx="516708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509485" y="1457570"/>
            <a:ext cx="87085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승마를 통해서 신체적</a:t>
            </a:r>
            <a:r>
              <a:rPr lang="en-US" altLang="ko-KR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정신적 어려움과 </a:t>
            </a:r>
            <a:endParaRPr lang="en-US" altLang="ko-KR" sz="2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장애를 치료하도록 지도하는 업무를 </a:t>
            </a:r>
            <a:endParaRPr lang="en-US" altLang="ko-KR" sz="2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수행하는 직업</a:t>
            </a:r>
          </a:p>
        </p:txBody>
      </p:sp>
      <p:cxnSp>
        <p:nvCxnSpPr>
          <p:cNvPr id="11" name="꺾인 연결선 10"/>
          <p:cNvCxnSpPr/>
          <p:nvPr/>
        </p:nvCxnSpPr>
        <p:spPr>
          <a:xfrm>
            <a:off x="870857" y="1192004"/>
            <a:ext cx="580571" cy="547475"/>
          </a:xfrm>
          <a:prstGeom prst="bentConnector3">
            <a:avLst>
              <a:gd name="adj1" fmla="val 50000"/>
            </a:avLst>
          </a:prstGeom>
          <a:ln w="381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566057" y="2801261"/>
            <a:ext cx="7663544" cy="3164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오각형 15"/>
          <p:cNvSpPr/>
          <p:nvPr/>
        </p:nvSpPr>
        <p:spPr>
          <a:xfrm>
            <a:off x="597919" y="3342084"/>
            <a:ext cx="2191658" cy="2550715"/>
          </a:xfrm>
          <a:prstGeom prst="homePlate">
            <a:avLst>
              <a:gd name="adj" fmla="val 22024"/>
            </a:avLst>
          </a:prstGeom>
          <a:solidFill>
            <a:srgbClr val="0039AC"/>
          </a:solidFill>
          <a:ln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취업 </a:t>
            </a:r>
            <a:endParaRPr lang="en-US" altLang="ko-KR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&amp;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전망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08083" y="3463279"/>
            <a:ext cx="65132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한국마사회 </a:t>
            </a:r>
            <a:r>
              <a:rPr lang="ko-KR" altLang="en-US" sz="24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승마힐링센터</a:t>
            </a:r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대구 </a:t>
            </a:r>
            <a:r>
              <a:rPr lang="ko-KR" altLang="en-US" sz="24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승마힐링센터</a:t>
            </a:r>
            <a:endParaRPr lang="en-US" altLang="ko-KR" sz="24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민간 승마장 취업</a:t>
            </a:r>
            <a:endParaRPr lang="en-US" altLang="ko-KR" sz="24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향후 취업이 활발해질 것으로 전망되는 직종</a:t>
            </a:r>
            <a:endParaRPr lang="en-US" altLang="ko-KR" sz="24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연봉</a:t>
            </a:r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3,000</a:t>
            </a: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만 원 </a:t>
            </a:r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~ 6,000</a:t>
            </a:r>
            <a:r>
              <a:rPr lang="ko-KR" altLang="en-US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만 원 이상까지 다양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8630" y="457504"/>
            <a:ext cx="3461097" cy="25639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6492880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765629"/>
            <a:ext cx="12192000" cy="885372"/>
          </a:xfrm>
          <a:prstGeom prst="rect">
            <a:avLst/>
          </a:prstGeom>
          <a:solidFill>
            <a:srgbClr val="003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43910" y="5638800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학교배경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81375" y="0"/>
            <a:ext cx="4423012" cy="3018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TextBox 3"/>
          <p:cNvSpPr txBox="1"/>
          <p:nvPr/>
        </p:nvSpPr>
        <p:spPr>
          <a:xfrm>
            <a:off x="2271484" y="2797970"/>
            <a:ext cx="7649029" cy="30931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5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03</a:t>
            </a:r>
          </a:p>
          <a:p>
            <a:pPr algn="ctr"/>
            <a:r>
              <a:rPr lang="ko-KR" altLang="en-US" sz="4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한국말산업고등학교 소개</a:t>
            </a:r>
            <a:endParaRPr lang="en-US" altLang="ko-KR" sz="48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32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KOREA HORSE INDUSTRY HIGH SCHOOL</a:t>
            </a:r>
            <a:endParaRPr lang="ko-KR" altLang="en-US" sz="32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9681810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-5661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676400" y="276954"/>
            <a:ext cx="883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한국말산업고등학교 학교 연혁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1742445" y="1182511"/>
            <a:ext cx="8707109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6" name="Picture 2" descr="한국말산업고등학교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98628" y="6009314"/>
            <a:ext cx="3394738" cy="84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그룹 18"/>
          <p:cNvGrpSpPr/>
          <p:nvPr/>
        </p:nvGrpSpPr>
        <p:grpSpPr>
          <a:xfrm>
            <a:off x="1059540" y="3603978"/>
            <a:ext cx="10072913" cy="232228"/>
            <a:chOff x="1248230" y="3468646"/>
            <a:chExt cx="10072913" cy="232228"/>
          </a:xfrm>
        </p:grpSpPr>
        <p:cxnSp>
          <p:nvCxnSpPr>
            <p:cNvPr id="18" name="직선 연결선 17"/>
            <p:cNvCxnSpPr/>
            <p:nvPr/>
          </p:nvCxnSpPr>
          <p:spPr>
            <a:xfrm>
              <a:off x="1364344" y="3584760"/>
              <a:ext cx="9840685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타원 16"/>
            <p:cNvSpPr/>
            <p:nvPr/>
          </p:nvSpPr>
          <p:spPr>
            <a:xfrm>
              <a:off x="1248230" y="3468646"/>
              <a:ext cx="232228" cy="232228"/>
            </a:xfrm>
            <a:prstGeom prst="ellipse">
              <a:avLst/>
            </a:prstGeom>
            <a:solidFill>
              <a:srgbClr val="003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타원 20"/>
            <p:cNvSpPr/>
            <p:nvPr/>
          </p:nvSpPr>
          <p:spPr>
            <a:xfrm>
              <a:off x="11088915" y="3468646"/>
              <a:ext cx="232228" cy="232228"/>
            </a:xfrm>
            <a:prstGeom prst="ellipse">
              <a:avLst/>
            </a:prstGeom>
            <a:solidFill>
              <a:srgbClr val="003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타원 21"/>
            <p:cNvSpPr/>
            <p:nvPr/>
          </p:nvSpPr>
          <p:spPr>
            <a:xfrm>
              <a:off x="3619273" y="3468646"/>
              <a:ext cx="232228" cy="232228"/>
            </a:xfrm>
            <a:prstGeom prst="ellipse">
              <a:avLst/>
            </a:prstGeom>
            <a:solidFill>
              <a:srgbClr val="003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타원 22"/>
            <p:cNvSpPr/>
            <p:nvPr/>
          </p:nvSpPr>
          <p:spPr>
            <a:xfrm>
              <a:off x="6168572" y="3468646"/>
              <a:ext cx="232228" cy="232228"/>
            </a:xfrm>
            <a:prstGeom prst="ellipse">
              <a:avLst/>
            </a:prstGeom>
            <a:solidFill>
              <a:srgbClr val="003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>
              <a:off x="8717871" y="3468646"/>
              <a:ext cx="232228" cy="232228"/>
            </a:xfrm>
            <a:prstGeom prst="ellipse">
              <a:avLst/>
            </a:prstGeom>
            <a:solidFill>
              <a:srgbClr val="003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0" name="오각형 19"/>
          <p:cNvSpPr/>
          <p:nvPr/>
        </p:nvSpPr>
        <p:spPr>
          <a:xfrm rot="5400000">
            <a:off x="302578" y="1951042"/>
            <a:ext cx="1746150" cy="1472637"/>
          </a:xfrm>
          <a:prstGeom prst="homePlate">
            <a:avLst>
              <a:gd name="adj" fmla="val 29279"/>
            </a:avLst>
          </a:prstGeom>
          <a:solidFill>
            <a:srgbClr val="003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39334" y="1944914"/>
            <a:ext cx="14726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대덕종합</a:t>
            </a:r>
            <a:endParaRPr lang="en-US" altLang="ko-KR" sz="20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2000" dirty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고등학교</a:t>
            </a:r>
            <a:endParaRPr lang="en-US" altLang="ko-KR" sz="20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2000" dirty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개교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7710" y="3952320"/>
            <a:ext cx="1915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1985. 3. 8.</a:t>
            </a:r>
            <a:endParaRPr lang="ko-KR" altLang="en-US" sz="2400" dirty="0">
              <a:latin typeface="맑은 고딕" panose="020B0503020000020004" pitchFamily="50" charset="-127"/>
              <a:ea typeface="맑은 고딕" panose="020B0503020000020004" pitchFamily="50" charset="-127"/>
              <a:cs typeface="함초롬바탕" panose="02030604000101010101" pitchFamily="18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2588753" y="3005824"/>
            <a:ext cx="1915886" cy="2620075"/>
            <a:chOff x="2588753" y="3005824"/>
            <a:chExt cx="1915886" cy="2620075"/>
          </a:xfrm>
        </p:grpSpPr>
        <p:sp>
          <p:nvSpPr>
            <p:cNvPr id="29" name="오각형 28"/>
            <p:cNvSpPr/>
            <p:nvPr/>
          </p:nvSpPr>
          <p:spPr>
            <a:xfrm rot="16200000" flipV="1">
              <a:off x="2673621" y="4016505"/>
              <a:ext cx="1746150" cy="1472637"/>
            </a:xfrm>
            <a:prstGeom prst="homePlate">
              <a:avLst>
                <a:gd name="adj" fmla="val 29279"/>
              </a:avLst>
            </a:prstGeom>
            <a:solidFill>
              <a:srgbClr val="003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810377" y="4258869"/>
              <a:ext cx="147263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dirty="0">
                  <a:solidFill>
                    <a:schemeClr val="bg1">
                      <a:lumMod val="9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전남교육청</a:t>
              </a:r>
              <a:endParaRPr lang="en-US" altLang="ko-KR" sz="2000" dirty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ko-KR" altLang="en-US" sz="2000" dirty="0">
                  <a:solidFill>
                    <a:schemeClr val="bg1">
                      <a:lumMod val="9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지원형</a:t>
              </a:r>
              <a:endParaRPr lang="en-US" altLang="ko-KR" sz="2000" dirty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ko-KR" altLang="en-US" sz="2000" dirty="0">
                  <a:solidFill>
                    <a:schemeClr val="bg1">
                      <a:lumMod val="9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특성화고</a:t>
              </a:r>
              <a:endParaRPr lang="en-US" altLang="ko-KR" sz="2000" dirty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ko-KR" altLang="en-US" sz="2000" dirty="0">
                  <a:solidFill>
                    <a:schemeClr val="bg1">
                      <a:lumMod val="9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지정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88753" y="3005824"/>
              <a:ext cx="19158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dirty="0">
                  <a:latin typeface="맑은 고딕" panose="020B0503020000020004" pitchFamily="50" charset="-127"/>
                  <a:ea typeface="맑은 고딕" panose="020B0503020000020004" pitchFamily="50" charset="-127"/>
                  <a:cs typeface="함초롬바탕" panose="02030604000101010101" pitchFamily="18" charset="-127"/>
                </a:rPr>
                <a:t>2011. 7. 20.</a:t>
              </a:r>
              <a:endPara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endParaRPr>
            </a:p>
          </p:txBody>
        </p:sp>
      </p:grpSp>
      <p:sp>
        <p:nvSpPr>
          <p:cNvPr id="32" name="오각형 31"/>
          <p:cNvSpPr/>
          <p:nvPr/>
        </p:nvSpPr>
        <p:spPr>
          <a:xfrm rot="5400000">
            <a:off x="5222920" y="1951043"/>
            <a:ext cx="1746150" cy="1472637"/>
          </a:xfrm>
          <a:prstGeom prst="homePlate">
            <a:avLst>
              <a:gd name="adj" fmla="val 29279"/>
            </a:avLst>
          </a:prstGeom>
          <a:solidFill>
            <a:srgbClr val="003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349072" y="1964370"/>
            <a:ext cx="14726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FFC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한국말산업고등학교</a:t>
            </a:r>
            <a:endParaRPr lang="en-US" altLang="ko-KR" sz="2000" dirty="0">
              <a:solidFill>
                <a:srgbClr val="FFC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2000" dirty="0">
                <a:solidFill>
                  <a:srgbClr val="FFC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교명 변경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127448" y="3952320"/>
            <a:ext cx="1915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2013. 3. 1.</a:t>
            </a:r>
            <a:endParaRPr lang="ko-KR" altLang="en-US" sz="2400" dirty="0">
              <a:latin typeface="맑은 고딕" panose="020B0503020000020004" pitchFamily="50" charset="-127"/>
              <a:ea typeface="맑은 고딕" panose="020B0503020000020004" pitchFamily="50" charset="-127"/>
              <a:cs typeface="함초롬바탕" panose="02030604000101010101" pitchFamily="18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7687352" y="3005824"/>
            <a:ext cx="1915886" cy="2620075"/>
            <a:chOff x="2588753" y="3005824"/>
            <a:chExt cx="1915886" cy="2620075"/>
          </a:xfrm>
        </p:grpSpPr>
        <p:sp>
          <p:nvSpPr>
            <p:cNvPr id="37" name="오각형 36"/>
            <p:cNvSpPr/>
            <p:nvPr/>
          </p:nvSpPr>
          <p:spPr>
            <a:xfrm rot="16200000" flipV="1">
              <a:off x="2673621" y="4016505"/>
              <a:ext cx="1746150" cy="1472637"/>
            </a:xfrm>
            <a:prstGeom prst="homePlate">
              <a:avLst>
                <a:gd name="adj" fmla="val 29279"/>
              </a:avLst>
            </a:prstGeom>
            <a:solidFill>
              <a:srgbClr val="003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810377" y="4099215"/>
              <a:ext cx="1472638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dirty="0" err="1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말산업</a:t>
              </a:r>
              <a:r>
                <a:rPr lang="ko-KR" altLang="en-US" sz="2000" dirty="0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endParaRPr lang="en-US" altLang="ko-KR" sz="20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ko-KR" altLang="en-US" sz="2000" dirty="0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전문인력 </a:t>
              </a:r>
              <a:endParaRPr lang="en-US" altLang="ko-KR" sz="20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ko-KR" altLang="en-US" sz="2000" dirty="0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양성기관 지정</a:t>
              </a:r>
              <a:endParaRPr lang="en-US" altLang="ko-KR" sz="20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en-US" altLang="ko-KR" sz="1200" dirty="0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(</a:t>
              </a:r>
              <a:r>
                <a:rPr lang="ko-KR" altLang="en-US" sz="1200" dirty="0" err="1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농림축산식품부</a:t>
              </a:r>
              <a:r>
                <a:rPr lang="en-US" altLang="ko-KR" sz="1200" dirty="0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)</a:t>
              </a:r>
              <a:endParaRPr lang="ko-KR" altLang="en-US" sz="12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88753" y="3005824"/>
              <a:ext cx="19158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dirty="0">
                  <a:latin typeface="맑은 고딕" panose="020B0503020000020004" pitchFamily="50" charset="-127"/>
                  <a:ea typeface="맑은 고딕" panose="020B0503020000020004" pitchFamily="50" charset="-127"/>
                  <a:cs typeface="함초롬바탕" panose="02030604000101010101" pitchFamily="18" charset="-127"/>
                </a:rPr>
                <a:t>2016. 9. 2.</a:t>
              </a:r>
              <a:endPara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endParaRPr>
            </a:p>
          </p:txBody>
        </p:sp>
      </p:grpSp>
      <p:sp>
        <p:nvSpPr>
          <p:cNvPr id="40" name="오각형 39"/>
          <p:cNvSpPr/>
          <p:nvPr/>
        </p:nvSpPr>
        <p:spPr>
          <a:xfrm rot="5400000">
            <a:off x="10153868" y="1951042"/>
            <a:ext cx="1746150" cy="1472637"/>
          </a:xfrm>
          <a:prstGeom prst="homePlate">
            <a:avLst>
              <a:gd name="adj" fmla="val 29279"/>
            </a:avLst>
          </a:prstGeom>
          <a:solidFill>
            <a:srgbClr val="003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0280020" y="1964369"/>
            <a:ext cx="14726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총 </a:t>
            </a:r>
            <a:r>
              <a:rPr lang="en-US" altLang="ko-KR" sz="2000" dirty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2000" dirty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학급</a:t>
            </a:r>
            <a:endParaRPr lang="en-US" altLang="ko-KR" sz="20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2000" dirty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전교생</a:t>
            </a:r>
            <a:endParaRPr lang="en-US" altLang="ko-KR" sz="20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2000" dirty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23</a:t>
            </a:r>
            <a:r>
              <a:rPr lang="ko-KR" altLang="en-US" sz="2000" dirty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명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58396" y="3952319"/>
            <a:ext cx="1915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2024. 7. 1.</a:t>
            </a:r>
            <a:endParaRPr lang="ko-KR" altLang="en-US" sz="2400" dirty="0">
              <a:latin typeface="맑은 고딕" panose="020B0503020000020004" pitchFamily="50" charset="-127"/>
              <a:ea typeface="맑은 고딕" panose="020B0503020000020004" pitchFamily="50" charset="-127"/>
              <a:cs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32622783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1793" y="5609771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6" y="358906"/>
            <a:ext cx="8650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한국말산업고등학교 운영 사업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696686" y="1189903"/>
            <a:ext cx="933268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16213" y="1548809"/>
            <a:ext cx="8211459" cy="4262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28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농림축산식품부</a:t>
            </a: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지정 </a:t>
            </a:r>
            <a:r>
              <a:rPr lang="ko-KR" altLang="en-US" sz="2800" b="1" dirty="0">
                <a:solidFill>
                  <a:srgbClr val="C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말 산업 전문인력 양성기관</a:t>
            </a:r>
            <a:endParaRPr lang="en-US" altLang="ko-KR" sz="2800" b="1" dirty="0">
              <a:solidFill>
                <a:srgbClr val="C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직업계고 학점제 선도학교</a:t>
            </a:r>
            <a:r>
              <a:rPr lang="en-US" altLang="ko-KR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승마</a:t>
            </a:r>
            <a:r>
              <a:rPr lang="en-US" altLang="ko-KR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28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장제</a:t>
            </a: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수업</a:t>
            </a:r>
            <a:r>
              <a:rPr lang="en-US" altLang="ko-KR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교육기부 </a:t>
            </a:r>
            <a:r>
              <a:rPr lang="ko-KR" altLang="en-US" sz="2800" b="1" dirty="0">
                <a:solidFill>
                  <a:srgbClr val="C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진로체험기관</a:t>
            </a: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인증</a:t>
            </a:r>
            <a:r>
              <a:rPr lang="en-US" altLang="ko-KR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(2016.~)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우수 학생 해외 연수 프로그램 운영</a:t>
            </a:r>
            <a:endParaRPr lang="en-US" altLang="ko-KR" sz="28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실무 중심 산학 협력 교육체계 구축</a:t>
            </a:r>
            <a:r>
              <a:rPr lang="en-US" altLang="ko-KR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취업률 제고</a:t>
            </a:r>
            <a:endParaRPr lang="en-US" altLang="ko-KR" sz="28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22725" y="2490925"/>
            <a:ext cx="2974224" cy="23777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24301507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1793" y="5609771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5" y="358906"/>
            <a:ext cx="93326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배움이 일터로 이어지는 </a:t>
            </a:r>
            <a:r>
              <a:rPr lang="ko-KR" altLang="en-US" sz="48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교육과정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696686" y="1189903"/>
            <a:ext cx="933268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16213" y="1548809"/>
            <a:ext cx="9113157" cy="1676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실무 중심 </a:t>
            </a:r>
            <a:r>
              <a:rPr lang="en-US" altLang="ko-KR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NCS </a:t>
            </a: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기반 교육과정 운영</a:t>
            </a:r>
            <a:r>
              <a:rPr lang="en-US" altLang="ko-KR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2800" b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자격증 취득 연계</a:t>
            </a:r>
            <a:r>
              <a:rPr lang="en-US" altLang="ko-KR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다양한 자격증 취득 가능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007675" y="3947624"/>
            <a:ext cx="3309258" cy="7402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>
                <a:solidFill>
                  <a:schemeClr val="bg2">
                    <a:lumMod val="25000"/>
                  </a:schemeClr>
                </a:solidFill>
              </a:rPr>
              <a:t>국가자격증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1007675" y="5714865"/>
            <a:ext cx="3309258" cy="7402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>
                <a:solidFill>
                  <a:schemeClr val="bg2">
                    <a:lumMod val="25000"/>
                  </a:schemeClr>
                </a:solidFill>
              </a:rPr>
              <a:t>민간자격증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35212" y="3417604"/>
            <a:ext cx="4673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말조련사</a:t>
            </a:r>
            <a:endParaRPr lang="en-US" altLang="ko-KR" sz="2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8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장제사</a:t>
            </a:r>
            <a:endParaRPr lang="en-US" altLang="ko-KR" sz="2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8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재활승마지도사</a:t>
            </a:r>
            <a:endParaRPr lang="en-US" altLang="ko-KR" sz="2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축산기능사</a:t>
            </a:r>
          </a:p>
        </p:txBody>
      </p:sp>
      <p:sp>
        <p:nvSpPr>
          <p:cNvPr id="11" name="왼쪽 대괄호 10"/>
          <p:cNvSpPr/>
          <p:nvPr/>
        </p:nvSpPr>
        <p:spPr>
          <a:xfrm>
            <a:off x="5449047" y="3429000"/>
            <a:ext cx="624114" cy="1793090"/>
          </a:xfrm>
          <a:prstGeom prst="leftBracke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>
            <a:stCxn id="2" idx="3"/>
            <a:endCxn id="11" idx="1"/>
          </p:cNvCxnSpPr>
          <p:nvPr/>
        </p:nvCxnSpPr>
        <p:spPr>
          <a:xfrm>
            <a:off x="4316933" y="4317739"/>
            <a:ext cx="1132114" cy="780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왼쪽 대괄호 14"/>
          <p:cNvSpPr/>
          <p:nvPr/>
        </p:nvSpPr>
        <p:spPr>
          <a:xfrm>
            <a:off x="5449047" y="5744522"/>
            <a:ext cx="624114" cy="693031"/>
          </a:xfrm>
          <a:prstGeom prst="leftBracke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/>
          <p:cNvCxnSpPr>
            <a:stCxn id="9" idx="3"/>
            <a:endCxn id="15" idx="1"/>
          </p:cNvCxnSpPr>
          <p:nvPr/>
        </p:nvCxnSpPr>
        <p:spPr>
          <a:xfrm>
            <a:off x="4316933" y="6084980"/>
            <a:ext cx="1132114" cy="6058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935212" y="5823369"/>
            <a:ext cx="467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승마지도사</a:t>
            </a:r>
            <a:endParaRPr lang="ko-KR" altLang="en-US" sz="2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005195" y="2975889"/>
            <a:ext cx="354867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 2023</a:t>
            </a:r>
            <a:r>
              <a:rPr lang="ko-KR" altLang="en-US" sz="2000" dirty="0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학년도 취득 현황</a:t>
            </a:r>
            <a:endParaRPr lang="en-US" altLang="ko-KR" sz="2000" dirty="0">
              <a:solidFill>
                <a:srgbClr val="0044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endParaRPr lang="en-US" altLang="ko-KR" sz="400" dirty="0">
              <a:solidFill>
                <a:srgbClr val="0044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endParaRPr lang="en-US" altLang="ko-KR" sz="400" dirty="0">
              <a:solidFill>
                <a:srgbClr val="0044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endParaRPr lang="en-US" altLang="ko-KR" sz="400" dirty="0">
              <a:solidFill>
                <a:srgbClr val="0044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dirty="0" err="1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말조련사</a:t>
            </a:r>
            <a:r>
              <a:rPr lang="en-US" altLang="ko-KR" dirty="0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(1</a:t>
            </a:r>
            <a:r>
              <a:rPr lang="ko-KR" altLang="en-US" dirty="0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명</a:t>
            </a:r>
            <a:r>
              <a:rPr lang="en-US" altLang="ko-KR" dirty="0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endParaRPr lang="en-US" altLang="ko-KR" sz="800" dirty="0">
              <a:solidFill>
                <a:srgbClr val="0044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dirty="0" err="1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장제사</a:t>
            </a:r>
            <a:r>
              <a:rPr lang="en-US" altLang="ko-KR" dirty="0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(2</a:t>
            </a:r>
            <a:r>
              <a:rPr lang="ko-KR" altLang="en-US" dirty="0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명</a:t>
            </a:r>
            <a:r>
              <a:rPr lang="en-US" altLang="ko-KR" dirty="0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endParaRPr lang="en-US" altLang="ko-KR" sz="800" dirty="0">
              <a:solidFill>
                <a:srgbClr val="0044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dirty="0" err="1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재활승마지도사</a:t>
            </a:r>
            <a:r>
              <a:rPr lang="en-US" altLang="ko-KR" dirty="0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(1</a:t>
            </a:r>
            <a:r>
              <a:rPr lang="ko-KR" altLang="en-US" dirty="0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명</a:t>
            </a:r>
            <a:r>
              <a:rPr lang="en-US" altLang="ko-KR" dirty="0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en-US" altLang="ko-KR" sz="800" dirty="0">
              <a:solidFill>
                <a:srgbClr val="0044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endParaRPr lang="en-US" altLang="ko-KR" sz="800" dirty="0">
              <a:solidFill>
                <a:srgbClr val="0044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dirty="0" err="1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축산기능사</a:t>
            </a:r>
            <a:r>
              <a:rPr lang="en-US" altLang="ko-KR" dirty="0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(21</a:t>
            </a:r>
            <a:r>
              <a:rPr lang="ko-KR" altLang="en-US" dirty="0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명</a:t>
            </a:r>
            <a:r>
              <a:rPr lang="en-US" altLang="ko-KR" dirty="0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endParaRPr lang="en-US" altLang="ko-KR" sz="800" dirty="0">
              <a:solidFill>
                <a:srgbClr val="0044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dirty="0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승마지도사</a:t>
            </a:r>
            <a:r>
              <a:rPr lang="en-US" altLang="ko-KR" dirty="0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(4</a:t>
            </a:r>
            <a:r>
              <a:rPr lang="ko-KR" altLang="en-US" dirty="0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명</a:t>
            </a:r>
            <a:r>
              <a:rPr lang="en-US" altLang="ko-KR" dirty="0">
                <a:solidFill>
                  <a:srgbClr val="0044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7101265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62368" y="299195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6" y="358906"/>
            <a:ext cx="10885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말 산업 선진국 </a:t>
            </a:r>
            <a:r>
              <a:rPr lang="ko-KR" altLang="en-US" sz="48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글로벌 현장체험학습 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696686" y="1189903"/>
            <a:ext cx="10215107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566057" y="2801261"/>
            <a:ext cx="7663544" cy="3164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0495" y="1720103"/>
            <a:ext cx="3551905" cy="41053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7" name="TextBox 6"/>
          <p:cNvSpPr txBox="1"/>
          <p:nvPr/>
        </p:nvSpPr>
        <p:spPr>
          <a:xfrm>
            <a:off x="4875326" y="6355627"/>
            <a:ext cx="7316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2023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연수기관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프랑스 아하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드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자흐디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승마교관 전문 직업학교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696685" y="1720103"/>
            <a:ext cx="6879771" cy="424526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▶ 대상</a:t>
            </a:r>
            <a:r>
              <a:rPr lang="en-US" altLang="ko-KR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ko-KR" altLang="en-US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우수학생 선발 </a:t>
            </a:r>
            <a:r>
              <a:rPr lang="en-US" altLang="ko-KR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</a:t>
            </a:r>
            <a:r>
              <a:rPr lang="ko-KR" altLang="en-US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명 내외</a:t>
            </a:r>
            <a:endParaRPr lang="en-US" altLang="ko-KR" sz="24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endParaRPr lang="en-US" altLang="ko-KR" sz="8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▶ 방문 국가</a:t>
            </a:r>
            <a:r>
              <a:rPr lang="en-US" altLang="ko-KR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ko-KR" altLang="en-US" sz="2400" b="1" dirty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말 산업 분야 선진국</a:t>
            </a:r>
            <a:endParaRPr lang="en-US" altLang="ko-KR" sz="2400" b="1" dirty="0">
              <a:solidFill>
                <a:schemeClr val="accent4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en-US" altLang="ko-KR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              (</a:t>
            </a:r>
            <a:r>
              <a:rPr lang="ko-KR" altLang="en-US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프랑스</a:t>
            </a:r>
            <a:r>
              <a:rPr lang="en-US" altLang="ko-KR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호주 등</a:t>
            </a:r>
            <a:r>
              <a:rPr lang="en-US" altLang="ko-KR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endParaRPr lang="en-US" altLang="ko-KR" sz="8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▶ 기간</a:t>
            </a:r>
            <a:r>
              <a:rPr lang="en-US" altLang="ko-KR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ko-KR" altLang="en-US" sz="2400" b="1" dirty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약 </a:t>
            </a:r>
            <a:r>
              <a:rPr lang="en-US" altLang="ko-KR" sz="2400" b="1" dirty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</a:t>
            </a:r>
            <a:r>
              <a:rPr lang="ko-KR" altLang="en-US" sz="2400" b="1" dirty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주</a:t>
            </a:r>
            <a:r>
              <a:rPr lang="ko-KR" altLang="en-US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내외</a:t>
            </a:r>
            <a:endParaRPr lang="en-US" altLang="ko-KR" sz="24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endParaRPr lang="en-US" altLang="ko-KR" sz="8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▶ 주요 프로그램</a:t>
            </a:r>
            <a:r>
              <a:rPr lang="en-US" altLang="ko-KR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ko-KR" altLang="en-US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승마 연수</a:t>
            </a:r>
            <a:r>
              <a:rPr lang="en-US" altLang="ko-KR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</a:p>
          <a:p>
            <a:r>
              <a:rPr lang="en-US" altLang="ko-KR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                     </a:t>
            </a:r>
            <a:r>
              <a:rPr lang="ko-KR" altLang="en-US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말 산업 국제 박람회 참관</a:t>
            </a:r>
            <a:r>
              <a:rPr lang="en-US" altLang="ko-KR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</a:p>
          <a:p>
            <a:r>
              <a:rPr lang="en-US" altLang="ko-KR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                     </a:t>
            </a:r>
            <a:r>
              <a:rPr lang="ko-KR" altLang="en-US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문화체험</a:t>
            </a:r>
            <a:endParaRPr lang="en-US" altLang="ko-KR" sz="24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en-US" altLang="ko-KR" sz="24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                     </a:t>
            </a:r>
            <a:r>
              <a:rPr lang="en-US" altLang="ko-KR" sz="16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16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에펠탑</a:t>
            </a:r>
            <a:r>
              <a:rPr lang="en-US" altLang="ko-KR" sz="16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6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베르사유</a:t>
            </a:r>
            <a:r>
              <a:rPr lang="ko-KR" altLang="en-US" sz="16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궁전</a:t>
            </a:r>
            <a:r>
              <a:rPr lang="en-US" altLang="ko-KR" sz="16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6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오르세 박물관 등</a:t>
            </a:r>
            <a:r>
              <a:rPr lang="en-US" altLang="ko-KR" sz="16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ko-KR" altLang="en-US" sz="16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5746886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62368" y="299195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6" y="358906"/>
            <a:ext cx="10885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다양한 산학 연계 교육</a:t>
            </a:r>
            <a:endParaRPr lang="ko-KR" altLang="en-US" sz="48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1799772" y="1189903"/>
            <a:ext cx="872308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566057" y="2801261"/>
            <a:ext cx="7663544" cy="3164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549590" y="1720103"/>
            <a:ext cx="7543800" cy="424526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▶ 실무중심 산학협력 교육 체계 구축</a:t>
            </a:r>
            <a:endParaRPr lang="en-US" altLang="ko-KR" sz="28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en-US" altLang="ko-KR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  <a:r>
              <a:rPr lang="en-US" altLang="ko-KR" sz="2800" b="1" dirty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[ MOU </a:t>
            </a:r>
            <a:r>
              <a:rPr lang="ko-KR" altLang="en-US" sz="2800" b="1" dirty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체결 업체 </a:t>
            </a:r>
            <a:r>
              <a:rPr lang="en-US" altLang="ko-KR" sz="2800" b="1" dirty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– </a:t>
            </a:r>
            <a:r>
              <a:rPr lang="ko-KR" altLang="en-US" sz="2800" b="1" dirty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전국 </a:t>
            </a:r>
            <a:r>
              <a:rPr lang="en-US" altLang="ko-KR" sz="2800" b="1" dirty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50</a:t>
            </a:r>
            <a:r>
              <a:rPr lang="ko-KR" altLang="en-US" sz="2800" b="1" dirty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개 이상 업체 </a:t>
            </a:r>
            <a:r>
              <a:rPr lang="en-US" altLang="ko-KR" sz="2800" b="1" dirty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]</a:t>
            </a:r>
          </a:p>
          <a:p>
            <a:endParaRPr lang="en-US" altLang="ko-KR" sz="800" b="1" dirty="0">
              <a:solidFill>
                <a:schemeClr val="accent4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▶ 한국 마사회와 연계 교육</a:t>
            </a:r>
            <a:endParaRPr lang="en-US" altLang="ko-KR" sz="28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en-US" altLang="ko-KR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- </a:t>
            </a: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양성기관 맞춤형 실습 교육</a:t>
            </a:r>
            <a:r>
              <a:rPr lang="en-US" altLang="ko-KR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(1~2</a:t>
            </a: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주</a:t>
            </a:r>
            <a:r>
              <a:rPr lang="en-US" altLang="ko-KR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r>
              <a:rPr lang="en-US" altLang="ko-KR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- </a:t>
            </a: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취업 지원</a:t>
            </a:r>
            <a:r>
              <a:rPr lang="en-US" altLang="ko-KR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수시</a:t>
            </a:r>
            <a:r>
              <a:rPr lang="en-US" altLang="ko-KR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endParaRPr lang="en-US" altLang="ko-KR" sz="8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▶ 말 산업 현장 체험학습 실시</a:t>
            </a:r>
            <a:endParaRPr lang="en-US" altLang="ko-KR" sz="28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en-US" altLang="ko-KR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- </a:t>
            </a:r>
            <a:r>
              <a:rPr lang="ko-KR" altLang="en-US" sz="2800" b="1" dirty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국내 유명 승마장</a:t>
            </a:r>
            <a:r>
              <a:rPr lang="en-US" altLang="ko-KR" sz="2800" b="1" dirty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2800" b="1" dirty="0" err="1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발리오스</a:t>
            </a:r>
            <a:r>
              <a:rPr lang="ko-KR" altLang="en-US" sz="2800" b="1" dirty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승마클럽 등</a:t>
            </a:r>
            <a:r>
              <a:rPr lang="en-US" altLang="ko-KR" sz="2800" b="1" dirty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ko-KR" altLang="en-US" b="1" dirty="0">
              <a:solidFill>
                <a:schemeClr val="accent4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9BD7780-8562-4B08-8AE4-C425FB02EE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2" y="1953188"/>
            <a:ext cx="4386948" cy="3748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48335298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62368" y="299195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6" y="358906"/>
            <a:ext cx="10885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다양한 산학 연계 교육</a:t>
            </a:r>
            <a:endParaRPr lang="ko-KR" altLang="en-US" sz="48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1799772" y="1189903"/>
            <a:ext cx="872308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566057" y="2801261"/>
            <a:ext cx="7663544" cy="3164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2389414" y="5506227"/>
            <a:ext cx="7543800" cy="114086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산업체 우수 강사 전문 실기 교육</a:t>
            </a:r>
            <a:endParaRPr lang="en-US" altLang="ko-KR" sz="20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/>
            <a:r>
              <a:rPr lang="ko-KR" altLang="en-US" sz="2000" b="1" dirty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말 산업 취업 </a:t>
            </a:r>
            <a:r>
              <a:rPr lang="ko-KR" altLang="en-US" sz="2000" b="1" dirty="0" err="1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대비반</a:t>
            </a:r>
            <a:r>
              <a:rPr lang="ko-KR" altLang="en-US" sz="2000" b="1" dirty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운영</a:t>
            </a:r>
            <a:endParaRPr lang="en-US" altLang="ko-KR" sz="20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말 산업 전문가 및 </a:t>
            </a:r>
            <a:r>
              <a:rPr lang="ko-KR" altLang="en-US" sz="2000" b="1" dirty="0" err="1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선취업</a:t>
            </a:r>
            <a:r>
              <a:rPr lang="ko-KR" altLang="en-US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2000" b="1" dirty="0" err="1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후학습</a:t>
            </a:r>
            <a:r>
              <a:rPr lang="ko-KR" altLang="en-US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특강 등</a:t>
            </a:r>
            <a:endParaRPr lang="ko-KR" altLang="en-US" sz="14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0B1DBFA-A1CA-4EC6-94D1-ED11D45F652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013" y="1608519"/>
            <a:ext cx="6560414" cy="369023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6C74AEF8-84B2-4281-9BC4-0DA968F6D7F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53" y="1568791"/>
            <a:ext cx="4966863" cy="37251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27635652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62368" y="299195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6" y="358906"/>
            <a:ext cx="10885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말 산업 취업역량 경진대회</a:t>
            </a:r>
            <a:endParaRPr lang="ko-KR" altLang="en-US" sz="48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1799772" y="1189903"/>
            <a:ext cx="872308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566057" y="2801261"/>
            <a:ext cx="7663544" cy="3164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6057" y="1606236"/>
            <a:ext cx="4176183" cy="31103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783700">
            <a:off x="4299884" y="1860683"/>
            <a:ext cx="3341860" cy="21873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14" name="모서리가 둥근 직사각형 13"/>
          <p:cNvSpPr/>
          <p:nvPr/>
        </p:nvSpPr>
        <p:spPr>
          <a:xfrm>
            <a:off x="8143875" y="1720103"/>
            <a:ext cx="3712027" cy="424526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4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연 </a:t>
            </a:r>
            <a:r>
              <a:rPr lang="en-US" altLang="ko-KR" sz="2400" b="1" dirty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</a:t>
            </a:r>
            <a:r>
              <a:rPr lang="ko-KR" altLang="en-US" sz="2400" b="1" dirty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회 </a:t>
            </a:r>
            <a:r>
              <a:rPr lang="ko-KR" altLang="en-US" sz="24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교내에서 개최</a:t>
            </a:r>
            <a:endParaRPr lang="en-US" altLang="ko-KR" sz="24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altLang="ko-KR" sz="8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4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종목 </a:t>
            </a:r>
            <a:r>
              <a:rPr lang="en-US" altLang="ko-KR" sz="24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– </a:t>
            </a:r>
            <a:r>
              <a:rPr lang="ko-KR" altLang="en-US" sz="2400" b="1" dirty="0">
                <a:solidFill>
                  <a:srgbClr val="FFC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마장마술</a:t>
            </a:r>
            <a:r>
              <a:rPr lang="en-US" altLang="ko-KR" sz="2400" b="1" dirty="0">
                <a:solidFill>
                  <a:srgbClr val="FFC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   </a:t>
            </a:r>
          </a:p>
          <a:p>
            <a:r>
              <a:rPr lang="en-US" altLang="ko-KR" sz="2400" b="1" dirty="0">
                <a:solidFill>
                  <a:srgbClr val="FFC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        </a:t>
            </a:r>
            <a:r>
              <a:rPr lang="ko-KR" altLang="en-US" sz="2400" b="1" dirty="0">
                <a:solidFill>
                  <a:srgbClr val="FFC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장애물 </a:t>
            </a:r>
            <a:r>
              <a:rPr lang="ko-KR" altLang="en-US" sz="2400" b="1" dirty="0" err="1">
                <a:solidFill>
                  <a:srgbClr val="FFC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비월</a:t>
            </a:r>
            <a:endParaRPr lang="en-US" altLang="ko-KR" sz="2400" b="1" dirty="0">
              <a:solidFill>
                <a:srgbClr val="FFC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en-US" altLang="ko-KR" sz="2400" b="1" dirty="0">
                <a:solidFill>
                  <a:srgbClr val="FFC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        </a:t>
            </a:r>
            <a:r>
              <a:rPr lang="ko-KR" altLang="en-US" sz="2400" b="1" dirty="0" err="1">
                <a:solidFill>
                  <a:srgbClr val="FFC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장제</a:t>
            </a:r>
            <a:endParaRPr lang="en-US" altLang="ko-KR" sz="2400" b="1" dirty="0">
              <a:solidFill>
                <a:srgbClr val="FFC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en-US" altLang="ko-KR" sz="2400" b="1" dirty="0">
                <a:solidFill>
                  <a:srgbClr val="FFC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        </a:t>
            </a:r>
            <a:r>
              <a:rPr lang="ko-KR" altLang="en-US" sz="2400" b="1" dirty="0">
                <a:solidFill>
                  <a:srgbClr val="FFC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승마릴레이</a:t>
            </a:r>
            <a:endParaRPr lang="en-US" altLang="ko-KR" sz="2400" b="1" dirty="0">
              <a:solidFill>
                <a:srgbClr val="FFC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400" b="1" dirty="0">
                <a:solidFill>
                  <a:srgbClr val="FFC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        </a:t>
            </a:r>
            <a:r>
              <a:rPr lang="ko-KR" altLang="en-US" sz="2400" b="1" dirty="0" err="1">
                <a:solidFill>
                  <a:srgbClr val="FFC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골든벨</a:t>
            </a:r>
            <a:r>
              <a:rPr lang="ko-KR" altLang="en-US" sz="24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등</a:t>
            </a:r>
            <a:endParaRPr lang="en-US" altLang="ko-KR" sz="24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endParaRPr lang="en-US" altLang="ko-KR" sz="8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4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종목별 시상 및 </a:t>
            </a:r>
            <a:endParaRPr lang="en-US" altLang="ko-KR" sz="24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en-US" altLang="ko-KR" sz="24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r>
              <a:rPr lang="ko-KR" altLang="en-US" sz="24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생활기록부 기록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2602">
            <a:off x="3703013" y="3987812"/>
            <a:ext cx="3614258" cy="24159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53718624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62368" y="299195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6" y="358906"/>
            <a:ext cx="10885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말 산업 관련 방과후학교 운영</a:t>
            </a:r>
            <a:endParaRPr lang="ko-KR" altLang="en-US" sz="48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1799772" y="1189903"/>
            <a:ext cx="872308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모서리가 둥근 직사각형 13"/>
          <p:cNvSpPr/>
          <p:nvPr/>
        </p:nvSpPr>
        <p:spPr>
          <a:xfrm>
            <a:off x="2456089" y="1573613"/>
            <a:ext cx="2382611" cy="589773"/>
          </a:xfrm>
          <a:prstGeom prst="roundRect">
            <a:avLst/>
          </a:prstGeom>
          <a:solidFill>
            <a:srgbClr val="0044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err="1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장제</a:t>
            </a:r>
            <a:endParaRPr lang="ko-KR" altLang="en-US" sz="20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7523389" y="1573613"/>
            <a:ext cx="2382611" cy="589773"/>
          </a:xfrm>
          <a:prstGeom prst="roundRect">
            <a:avLst/>
          </a:prstGeom>
          <a:solidFill>
            <a:srgbClr val="0044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승마</a:t>
            </a:r>
            <a:endParaRPr lang="ko-KR" altLang="en-US" sz="20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17" name="그림 1"/>
          <p:cNvPicPr preferRelativeResize="0"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7358" y="3409206"/>
            <a:ext cx="3904344" cy="28897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84564" y="2324631"/>
            <a:ext cx="5838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대상</a:t>
            </a:r>
            <a:r>
              <a:rPr lang="en-US" altLang="ko-KR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ko-KR" altLang="en-US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전교생 중 희망학생</a:t>
            </a:r>
            <a:endParaRPr lang="en-US" altLang="ko-KR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운영</a:t>
            </a:r>
            <a:r>
              <a:rPr lang="en-US" altLang="ko-KR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ko-KR" altLang="en-US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주중</a:t>
            </a:r>
            <a:r>
              <a:rPr lang="en-US" altLang="ko-KR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저녁 시간</a:t>
            </a:r>
            <a:r>
              <a:rPr lang="en-US" altLang="ko-KR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r>
              <a:rPr lang="ko-KR" altLang="en-US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활동</a:t>
            </a:r>
            <a:r>
              <a:rPr lang="en-US" altLang="ko-KR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3</a:t>
            </a:r>
            <a:r>
              <a:rPr lang="ko-KR" altLang="en-US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급 </a:t>
            </a:r>
            <a:r>
              <a:rPr lang="ko-KR" altLang="en-US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장제사</a:t>
            </a:r>
            <a:r>
              <a:rPr lang="ko-KR" altLang="en-US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자격 취득 기술 연마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62522" y="2311884"/>
            <a:ext cx="5838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대상</a:t>
            </a:r>
            <a:r>
              <a:rPr lang="en-US" altLang="ko-KR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ko-KR" altLang="en-US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전교생 중 희망학생</a:t>
            </a:r>
            <a:endParaRPr lang="en-US" altLang="ko-KR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운영</a:t>
            </a:r>
            <a:r>
              <a:rPr lang="en-US" altLang="ko-KR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ko-KR" altLang="en-US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주중</a:t>
            </a:r>
            <a:r>
              <a:rPr lang="en-US" altLang="ko-KR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저녁 시간</a:t>
            </a:r>
            <a:r>
              <a:rPr lang="en-US" altLang="ko-KR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r>
              <a:rPr lang="ko-KR" altLang="en-US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활동</a:t>
            </a:r>
            <a:r>
              <a:rPr lang="en-US" altLang="ko-KR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ko-KR" altLang="en-US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승마능력 연마 및 승마자격취득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9000C225-F297-4182-8EA5-1E32C51C0A4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385" y="3429000"/>
            <a:ext cx="5114650" cy="28769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24266122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62368" y="299195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6" y="358906"/>
            <a:ext cx="10885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다양한 인성교육 프로그램 운영</a:t>
            </a:r>
            <a:endParaRPr lang="ko-KR" altLang="en-US" sz="48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1799772" y="1189903"/>
            <a:ext cx="872308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모서리가 둥근 직사각형 13"/>
          <p:cNvSpPr/>
          <p:nvPr/>
        </p:nvSpPr>
        <p:spPr>
          <a:xfrm>
            <a:off x="442232" y="2445602"/>
            <a:ext cx="3552825" cy="3156697"/>
          </a:xfrm>
          <a:prstGeom prst="roundRect">
            <a:avLst/>
          </a:prstGeom>
          <a:solidFill>
            <a:srgbClr val="0044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</a:t>
            </a:r>
            <a:r>
              <a:rPr lang="ko-KR" altLang="en-US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인 </a:t>
            </a:r>
            <a:r>
              <a:rPr lang="en-US" altLang="ko-KR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</a:t>
            </a:r>
            <a:r>
              <a:rPr lang="ko-KR" altLang="en-US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악기 연주</a:t>
            </a:r>
            <a:r>
              <a:rPr lang="en-US" altLang="ko-KR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밴드부</a:t>
            </a:r>
            <a:r>
              <a:rPr lang="en-US" altLang="ko-KR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altLang="ko-KR" sz="8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altLang="ko-KR" sz="8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사제동행 프로그램</a:t>
            </a:r>
            <a:endParaRPr lang="en-US" altLang="ko-KR" sz="20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altLang="ko-KR" sz="8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altLang="ko-KR" sz="8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예술강사 지원사업</a:t>
            </a:r>
            <a:endParaRPr lang="en-US" altLang="ko-KR" sz="20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altLang="ko-KR" sz="8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altLang="ko-KR" sz="8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흡연예방 선도학교 사업</a:t>
            </a:r>
            <a:endParaRPr lang="en-US" altLang="ko-KR" sz="20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altLang="ko-KR" sz="8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altLang="ko-KR" sz="8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ko-KR" altLang="en-US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다양한 </a:t>
            </a:r>
            <a:r>
              <a:rPr lang="ko-KR" altLang="en-US" sz="2000" b="1" dirty="0" err="1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학생자치회</a:t>
            </a:r>
            <a:r>
              <a:rPr lang="ko-KR" altLang="en-US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활동</a:t>
            </a: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37289" y="1675303"/>
            <a:ext cx="3600450" cy="30672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16514">
            <a:off x="7973592" y="1876720"/>
            <a:ext cx="3600450" cy="36071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611084">
            <a:off x="6422496" y="4226644"/>
            <a:ext cx="3111035" cy="23332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149635">
            <a:off x="4128658" y="4122493"/>
            <a:ext cx="2310245" cy="23102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85057733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62368" y="299195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6" y="358906"/>
            <a:ext cx="10885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졸업 후 진로 및 진학</a:t>
            </a:r>
            <a:endParaRPr lang="ko-KR" altLang="en-US" sz="48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1799772" y="1189903"/>
            <a:ext cx="872308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모서리가 둥근 직사각형 13"/>
          <p:cNvSpPr/>
          <p:nvPr/>
        </p:nvSpPr>
        <p:spPr>
          <a:xfrm>
            <a:off x="541367" y="1931072"/>
            <a:ext cx="1610685" cy="1065518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취업</a:t>
            </a:r>
          </a:p>
        </p:txBody>
      </p:sp>
      <p:sp>
        <p:nvSpPr>
          <p:cNvPr id="12" name="모서리가 둥근 직사각형 13">
            <a:extLst>
              <a:ext uri="{FF2B5EF4-FFF2-40B4-BE49-F238E27FC236}">
                <a16:creationId xmlns:a16="http://schemas.microsoft.com/office/drawing/2014/main" id="{578CD3AD-AD94-4B1E-A23A-145AE6142269}"/>
              </a:ext>
            </a:extLst>
          </p:cNvPr>
          <p:cNvSpPr/>
          <p:nvPr/>
        </p:nvSpPr>
        <p:spPr>
          <a:xfrm>
            <a:off x="541367" y="3673879"/>
            <a:ext cx="1610685" cy="106551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진학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CEF205-E604-43ED-A39F-0B8EAB1FFBC4}"/>
              </a:ext>
            </a:extLst>
          </p:cNvPr>
          <p:cNvSpPr txBox="1"/>
          <p:nvPr/>
        </p:nvSpPr>
        <p:spPr>
          <a:xfrm>
            <a:off x="2549742" y="3582051"/>
            <a:ext cx="49694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순천대  농업교육과</a:t>
            </a:r>
            <a:endParaRPr lang="en-US" altLang="ko-KR" sz="2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전남대  생물교육과</a:t>
            </a:r>
            <a:endParaRPr lang="en-US" altLang="ko-KR" sz="2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전남대  동물자원학부</a:t>
            </a:r>
            <a:endParaRPr lang="en-US" altLang="ko-KR" sz="2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8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성운대</a:t>
            </a:r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말산업과</a:t>
            </a:r>
            <a:endParaRPr lang="en-US" altLang="ko-KR" sz="2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8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동신대</a:t>
            </a:r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반려동물학과</a:t>
            </a:r>
            <a:endParaRPr lang="en-US" altLang="ko-KR" sz="2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제주한라대  마산업지원학과</a:t>
            </a:r>
            <a:endParaRPr lang="en-US" altLang="ko-KR" sz="2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02D068-BA66-4570-974A-6804A1741050}"/>
              </a:ext>
            </a:extLst>
          </p:cNvPr>
          <p:cNvSpPr txBox="1"/>
          <p:nvPr/>
        </p:nvSpPr>
        <p:spPr>
          <a:xfrm>
            <a:off x="2549742" y="1986778"/>
            <a:ext cx="467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한국마사회 </a:t>
            </a:r>
            <a:r>
              <a:rPr lang="en-US" altLang="ko-KR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</a:t>
            </a:r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명</a:t>
            </a:r>
            <a:endParaRPr lang="en-US" altLang="ko-KR" sz="2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승마장 </a:t>
            </a:r>
            <a:r>
              <a:rPr lang="en-US" altLang="ko-KR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</a:t>
            </a:r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82A31E-0665-4E2A-867A-E2F9C87BDAA6}"/>
              </a:ext>
            </a:extLst>
          </p:cNvPr>
          <p:cNvSpPr txBox="1"/>
          <p:nvPr/>
        </p:nvSpPr>
        <p:spPr>
          <a:xfrm>
            <a:off x="7459464" y="3582051"/>
            <a:ext cx="49694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세한대</a:t>
            </a:r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간호학과</a:t>
            </a:r>
            <a:endParaRPr lang="en-US" altLang="ko-KR" sz="2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목포대  컴퓨터공학과</a:t>
            </a:r>
            <a:endParaRPr lang="en-US" altLang="ko-KR" sz="2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8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서영대</a:t>
            </a:r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임상병리학과</a:t>
            </a:r>
            <a:endParaRPr lang="en-US" altLang="ko-KR" sz="2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8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중원대</a:t>
            </a:r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운동레저학부</a:t>
            </a:r>
            <a:endParaRPr lang="en-US" altLang="ko-KR" sz="2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8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동강대</a:t>
            </a:r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유아교육과</a:t>
            </a:r>
            <a:endParaRPr lang="en-US" altLang="ko-KR" sz="2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r>
              <a:rPr lang="ko-KR" altLang="en-US" sz="2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동의과학대  의류피부미용과</a:t>
            </a:r>
            <a:endParaRPr lang="en-US" altLang="ko-KR" sz="2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22963355"/>
      </p:ext>
    </p:extLst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62368" y="299195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6" y="358906"/>
            <a:ext cx="10885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승마실습장</a:t>
            </a:r>
            <a:endParaRPr lang="ko-KR" altLang="en-US" sz="48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1799772" y="1189903"/>
            <a:ext cx="872308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모서리가 둥근 직사각형 13"/>
          <p:cNvSpPr/>
          <p:nvPr/>
        </p:nvSpPr>
        <p:spPr>
          <a:xfrm>
            <a:off x="1712118" y="1464612"/>
            <a:ext cx="8767763" cy="556288"/>
          </a:xfrm>
          <a:prstGeom prst="roundRect">
            <a:avLst/>
          </a:prstGeom>
          <a:solidFill>
            <a:srgbClr val="0044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실내승마장</a:t>
            </a:r>
            <a:r>
              <a:rPr lang="en-US" altLang="ko-KR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1, </a:t>
            </a:r>
            <a:r>
              <a:rPr lang="ko-KR" altLang="en-US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실외승마장</a:t>
            </a:r>
            <a:r>
              <a:rPr lang="en-US" altLang="ko-KR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1, </a:t>
            </a:r>
            <a:r>
              <a:rPr lang="ko-KR" altLang="en-US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원형마장</a:t>
            </a:r>
            <a:r>
              <a:rPr lang="en-US" altLang="ko-KR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1, </a:t>
            </a:r>
            <a:r>
              <a:rPr lang="ko-KR" altLang="en-US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마사</a:t>
            </a:r>
            <a:r>
              <a:rPr lang="en-US" altLang="ko-KR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2, </a:t>
            </a:r>
            <a:r>
              <a:rPr lang="ko-KR" altLang="en-US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방목지</a:t>
            </a:r>
            <a:r>
              <a:rPr lang="en-US" altLang="ko-KR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 </a:t>
            </a:r>
            <a:r>
              <a:rPr lang="ko-KR" altLang="en-US" sz="20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등 </a:t>
            </a:r>
            <a:r>
              <a:rPr lang="en-US" altLang="ko-KR" sz="24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</a:t>
            </a:r>
            <a:r>
              <a:rPr lang="ko-KR" altLang="en-US" sz="24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만 평</a:t>
            </a:r>
          </a:p>
        </p:txBody>
      </p:sp>
      <p:pic>
        <p:nvPicPr>
          <p:cNvPr id="10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1713" y="2196343"/>
            <a:ext cx="7939201" cy="41947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2778453"/>
      </p:ext>
    </p:extLst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62368" y="299195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6" y="358906"/>
            <a:ext cx="10885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말 보유 현황</a:t>
            </a:r>
            <a:endParaRPr lang="ko-KR" altLang="en-US" sz="48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1799772" y="1189903"/>
            <a:ext cx="872308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972208"/>
              </p:ext>
            </p:extLst>
          </p:nvPr>
        </p:nvGraphicFramePr>
        <p:xfrm>
          <a:off x="476250" y="1901825"/>
          <a:ext cx="7362824" cy="3451227"/>
        </p:xfrm>
        <a:graphic>
          <a:graphicData uri="http://schemas.openxmlformats.org/drawingml/2006/table">
            <a:tbl>
              <a:tblPr/>
              <a:tblGrid>
                <a:gridCol w="2423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6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325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41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마 종</a:t>
                      </a:r>
                      <a:endParaRPr lang="ko-KR" altLang="en-US" sz="2400" b="1" kern="0" spc="-3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9" marR="17909" marT="17902" marB="17902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CC"/>
                    </a:solidFill>
                  </a:tcPr>
                </a:tc>
                <a:tc>
                  <a:txBody>
                    <a:bodyPr/>
                    <a:lstStyle/>
                    <a:p>
                      <a:pPr marL="19050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두 수</a:t>
                      </a:r>
                      <a:endParaRPr lang="ko-KR" altLang="en-US" sz="2400" b="1" kern="0" spc="-3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9" marR="17909" marT="17902" marB="179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CC"/>
                    </a:solidFill>
                  </a:tcPr>
                </a:tc>
                <a:tc>
                  <a:txBody>
                    <a:bodyPr/>
                    <a:lstStyle/>
                    <a:p>
                      <a:pPr marL="19050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용도</a:t>
                      </a:r>
                      <a:endParaRPr lang="ko-KR" altLang="en-US" sz="2400" b="1" kern="0" spc="-3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9" marR="17909" marT="17902" marB="179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77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더러브렛</a:t>
                      </a:r>
                      <a:endParaRPr lang="ko-KR" altLang="en-US" sz="2400" b="1" kern="0" spc="-3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9" marR="17909" marT="17902" marB="17902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0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  <a:endParaRPr lang="en-US" sz="2400" b="1" kern="0" spc="-3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9" marR="17909" marT="17902" marB="179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0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기초 승용마</a:t>
                      </a:r>
                      <a:r>
                        <a:rPr lang="en-US" altLang="ko-KR" sz="2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en-US" altLang="ko-KR" sz="2400" b="1" kern="0" spc="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장애물 </a:t>
                      </a:r>
                      <a:r>
                        <a:rPr lang="ko-KR" altLang="en-US" sz="24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비월</a:t>
                      </a:r>
                      <a:endParaRPr lang="ko-KR" altLang="en-US" sz="2400" b="1" kern="0" spc="-3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9" marR="17909" marT="17902" marB="179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41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웜블러드</a:t>
                      </a:r>
                      <a:endParaRPr lang="ko-KR" altLang="en-US" sz="2400" b="1" kern="0" spc="-3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9" marR="17909" marT="17902" marB="17902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0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sz="2400" b="1" kern="0" spc="-3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9" marR="17909" marT="17902" marB="179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0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마장 마술</a:t>
                      </a:r>
                      <a:r>
                        <a:rPr lang="en-US" altLang="ko-KR" sz="2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2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장애물 </a:t>
                      </a:r>
                      <a:r>
                        <a:rPr lang="ko-KR" altLang="en-US" sz="24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비월</a:t>
                      </a:r>
                      <a:endParaRPr lang="ko-KR" altLang="en-US" sz="2400" b="1" kern="0" spc="-3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9" marR="17909" marT="17902" marB="179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8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3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제주마</a:t>
                      </a:r>
                      <a:endParaRPr lang="ko-KR" altLang="en-US" sz="2400" b="1" kern="0" spc="-3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9" marR="17909" marT="17902" marB="17902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0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17909" marR="17909" marT="17902" marB="179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0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기초승용마</a:t>
                      </a:r>
                      <a:endParaRPr lang="ko-KR" altLang="en-US" sz="2400" b="1" kern="0" spc="-3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9" marR="17909" marT="17902" marB="179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41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3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미니어쳐</a:t>
                      </a:r>
                      <a:endParaRPr lang="ko-KR" altLang="en-US" sz="2400" b="1" kern="0" spc="-3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9" marR="17909" marT="17902" marB="17902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0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17909" marR="17909" marT="17902" marB="179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0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관상</a:t>
                      </a:r>
                    </a:p>
                  </a:txBody>
                  <a:tcPr marL="17909" marR="17909" marT="17902" marB="179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161004"/>
                  </a:ext>
                </a:extLst>
              </a:tr>
              <a:tr h="5541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</a:t>
                      </a:r>
                      <a:endParaRPr lang="ko-KR" altLang="en-US" sz="2400" b="1" kern="0" spc="-3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9" marR="17909" marT="17902" marB="17902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0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</a:t>
                      </a:r>
                      <a:endParaRPr lang="en-US" sz="2400" b="1" kern="0" spc="-3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9" marR="17909" marT="17902" marB="179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0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400" b="1" kern="0" spc="-3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9" marR="17909" marT="17902" marB="1790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26" name="Picture 2" descr="벨기에 웜블러드(Belgian Warmblood) : 네이버 블로그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2955" y="3642710"/>
            <a:ext cx="3269445" cy="24520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28" name="Picture 4" descr="셰틀랜드 포니 - 나무위키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29045">
            <a:off x="8859354" y="1794654"/>
            <a:ext cx="2877746" cy="19138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09037851"/>
      </p:ext>
    </p:extLst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62368" y="299195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6" y="358906"/>
            <a:ext cx="10885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 err="1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장제</a:t>
            </a:r>
            <a:r>
              <a:rPr lang="ko-KR" altLang="en-US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실습실</a:t>
            </a:r>
            <a:endParaRPr lang="ko-KR" altLang="en-US" sz="48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1799772" y="1189903"/>
            <a:ext cx="872308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6" y="1431309"/>
            <a:ext cx="6531429" cy="48985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그림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1" y="1618209"/>
            <a:ext cx="3207656" cy="24057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1" name="그림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4471">
            <a:off x="8154004" y="3723310"/>
            <a:ext cx="3574649" cy="26809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93653919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62368" y="299195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6" y="358906"/>
            <a:ext cx="10885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 err="1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체력단련실</a:t>
            </a:r>
            <a:endParaRPr lang="ko-KR" altLang="en-US" sz="48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1799772" y="1189903"/>
            <a:ext cx="872308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2411">
            <a:off x="577334" y="1628706"/>
            <a:ext cx="5941181" cy="44558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816" y="1760705"/>
            <a:ext cx="5186439" cy="38898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40223546"/>
      </p:ext>
    </p:extLst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62368" y="299195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6" y="358906"/>
            <a:ext cx="10885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동물자원실습실</a:t>
            </a:r>
            <a:endParaRPr lang="ko-KR" altLang="en-US" sz="48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1799772" y="1189903"/>
            <a:ext cx="872308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72" y="1548809"/>
            <a:ext cx="6018591" cy="45139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377" y="1934262"/>
            <a:ext cx="4990714" cy="37430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30876423"/>
      </p:ext>
    </p:extLst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62368" y="299195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6" y="358906"/>
            <a:ext cx="10885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 err="1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천관학사</a:t>
            </a:r>
            <a:r>
              <a:rPr lang="en-US" altLang="ko-KR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기숙사</a:t>
            </a:r>
            <a:r>
              <a:rPr lang="en-US" altLang="ko-KR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48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1799772" y="1189903"/>
            <a:ext cx="872308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그림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1" y="1479982"/>
            <a:ext cx="5477101" cy="50879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그림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591" y="4023950"/>
            <a:ext cx="3535809" cy="24384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21" name="그림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8982">
            <a:off x="5851336" y="1639813"/>
            <a:ext cx="4245369" cy="23463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01978659"/>
      </p:ext>
    </p:extLst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06826208" descr="EMB00003d8c25f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1793" y="5609771"/>
            <a:ext cx="955335" cy="95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6685" y="358906"/>
            <a:ext cx="93326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2024</a:t>
            </a:r>
            <a:r>
              <a:rPr lang="ko-KR" altLang="en-US" sz="4800" dirty="0">
                <a:solidFill>
                  <a:srgbClr val="0039A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학년도 신입생 지원 및 혜택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696686" y="1189903"/>
            <a:ext cx="9898743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27531" y="1548809"/>
            <a:ext cx="9679216" cy="4262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신입생 전체 승마복 및 승마 부츠 지급</a:t>
            </a:r>
            <a:r>
              <a:rPr lang="en-US" altLang="ko-KR" sz="2800" b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(50</a:t>
            </a:r>
            <a:r>
              <a:rPr lang="ko-KR" altLang="en-US" sz="2800" b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만원 상당</a:t>
            </a:r>
            <a:r>
              <a:rPr lang="en-US" altLang="ko-KR" sz="2800" b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기숙사비 </a:t>
            </a:r>
            <a:r>
              <a:rPr lang="ko-KR" altLang="en-US" sz="2800" b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무료</a:t>
            </a: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및 </a:t>
            </a:r>
            <a:r>
              <a:rPr lang="ko-KR" altLang="en-US" sz="28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급식비</a:t>
            </a: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800" b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50% </a:t>
            </a:r>
            <a:r>
              <a:rPr lang="ko-KR" altLang="en-US" sz="2800" b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이상</a:t>
            </a: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지원</a:t>
            </a:r>
            <a:endParaRPr lang="en-US" altLang="ko-KR" sz="28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28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말산업</a:t>
            </a: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선진국 </a:t>
            </a:r>
            <a:r>
              <a:rPr lang="ko-KR" altLang="en-US" sz="2800" b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글로벌 현장체험학습</a:t>
            </a: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지원</a:t>
            </a:r>
            <a:endParaRPr lang="en-US" altLang="ko-KR" sz="28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각종 현장체험학습 활동 무료 지원</a:t>
            </a:r>
            <a:r>
              <a:rPr lang="en-US" altLang="ko-KR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28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발리오스</a:t>
            </a: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승마클럽 등</a:t>
            </a:r>
            <a:r>
              <a:rPr lang="en-US" altLang="ko-KR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자격증</a:t>
            </a:r>
            <a:r>
              <a:rPr lang="ko-KR" altLang="en-US" sz="2800" b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취득 비용 지원 </a:t>
            </a: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및</a:t>
            </a:r>
            <a:r>
              <a:rPr lang="ko-KR" altLang="en-US" sz="2800" b="1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장학금 지급</a:t>
            </a:r>
            <a:r>
              <a:rPr lang="en-US" altLang="ko-KR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말 관련 자격증</a:t>
            </a:r>
            <a:r>
              <a:rPr lang="en-US" altLang="ko-KR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등</a:t>
            </a:r>
            <a:r>
              <a:rPr lang="en-US" altLang="ko-KR" sz="28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ko-KR" altLang="en-US" sz="28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" t="17142" r="17936" b="14074"/>
          <a:stretch/>
        </p:blipFill>
        <p:spPr>
          <a:xfrm>
            <a:off x="9368972" y="2366577"/>
            <a:ext cx="2452914" cy="16573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60877575"/>
      </p:ext>
    </p:extLst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3077028"/>
            <a:ext cx="12192000" cy="2046515"/>
          </a:xfrm>
          <a:prstGeom prst="rect">
            <a:avLst/>
          </a:prstGeom>
          <a:solidFill>
            <a:srgbClr val="003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en-US" altLang="ko-KR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감사합니다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80"/>
          <a:stretch/>
        </p:blipFill>
        <p:spPr>
          <a:xfrm>
            <a:off x="2870539" y="0"/>
            <a:ext cx="6450921" cy="43107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Picture 2" descr="한국말산업고등학교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98628" y="6009314"/>
            <a:ext cx="3394738" cy="84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123092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896</Words>
  <Application>Microsoft Office PowerPoint</Application>
  <PresentationFormat>와이드스크린</PresentationFormat>
  <Paragraphs>242</Paragraphs>
  <Slides>30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8" baseType="lpstr">
      <vt:lpstr>HY견고딕</vt:lpstr>
      <vt:lpstr>HY헤드라인M</vt:lpstr>
      <vt:lpstr>맑은 고딕</vt:lpstr>
      <vt:lpstr>함초롬돋움</vt:lpstr>
      <vt:lpstr>함초롬바탕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계정</dc:creator>
  <cp:lastModifiedBy>user</cp:lastModifiedBy>
  <cp:revision>65</cp:revision>
  <dcterms:created xsi:type="dcterms:W3CDTF">2023-07-05T04:12:02Z</dcterms:created>
  <dcterms:modified xsi:type="dcterms:W3CDTF">2024-07-01T03:58:15Z</dcterms:modified>
</cp:coreProperties>
</file>